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61" r:id="rId2"/>
  </p:sldMasterIdLst>
  <p:notesMasterIdLst>
    <p:notesMasterId r:id="rId23"/>
  </p:notesMasterIdLst>
  <p:sldIdLst>
    <p:sldId id="276" r:id="rId3"/>
    <p:sldId id="258" r:id="rId4"/>
    <p:sldId id="259" r:id="rId5"/>
    <p:sldId id="260" r:id="rId6"/>
    <p:sldId id="272" r:id="rId7"/>
    <p:sldId id="261" r:id="rId8"/>
    <p:sldId id="277" r:id="rId9"/>
    <p:sldId id="278" r:id="rId10"/>
    <p:sldId id="279" r:id="rId11"/>
    <p:sldId id="265" r:id="rId12"/>
    <p:sldId id="266" r:id="rId13"/>
    <p:sldId id="267" r:id="rId14"/>
    <p:sldId id="282" r:id="rId15"/>
    <p:sldId id="268" r:id="rId16"/>
    <p:sldId id="273" r:id="rId17"/>
    <p:sldId id="280" r:id="rId18"/>
    <p:sldId id="281" r:id="rId19"/>
    <p:sldId id="257" r:id="rId20"/>
    <p:sldId id="284" r:id="rId21"/>
    <p:sldId id="271" r:id="rId2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5F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1716c57d0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2" name="Google Shape;62;g1716c57d09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764779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716c57d096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g1716c57d096_0_1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2d162d0e2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g22d162d0e29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2d162d0e29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g22d162d0e29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716c57d09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 name="Google Shape;71;g1716c57d096_0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42495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716c57d096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g1716c57d096_0_1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716c57d096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g1716c57d096_0_1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617126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716c57d09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 name="Google Shape;71;g1716c57d096_0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77317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716c57d09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 name="Google Shape;71;g1716c57d096_0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055098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716c57d09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 name="Google Shape;71;g1716c57d096_0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716c57d09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 name="Google Shape;71;g1716c57d096_0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19976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716c57d096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g1716c57d096_0_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716c57d096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g1716c57d096_0_2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2ce251758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2ce2517583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2ce251758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 name="Google Shape;91;g22ce2517583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716c57d096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 name="Google Shape;98;g1716c57d096_0_1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575060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716c57d096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 name="Google Shape;98;g1716c57d096_0_1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716c57d09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 name="Google Shape;71;g1716c57d096_0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39263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716c57d09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 name="Google Shape;71;g1716c57d096_0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306559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716c57d09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 name="Google Shape;71;g1716c57d096_0_1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234507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rmAutofit/>
          </a:bodyPr>
          <a:lstStyle>
            <a:lvl1pPr lvl="0" algn="l" rtl="0">
              <a:lnSpc>
                <a:spcPct val="100000"/>
              </a:lnSpc>
              <a:spcBef>
                <a:spcPts val="0"/>
              </a:spcBef>
              <a:spcAft>
                <a:spcPts val="0"/>
              </a:spcAft>
              <a:buSzPts val="4200"/>
              <a:buNone/>
              <a:defRPr/>
            </a:lvl1pPr>
            <a:lvl2pPr lvl="1" algn="l" rtl="0">
              <a:lnSpc>
                <a:spcPct val="100000"/>
              </a:lnSpc>
              <a:spcBef>
                <a:spcPts val="0"/>
              </a:spcBef>
              <a:spcAft>
                <a:spcPts val="0"/>
              </a:spcAft>
              <a:buSzPts val="4200"/>
              <a:buNone/>
              <a:defRPr/>
            </a:lvl2pPr>
            <a:lvl3pPr lvl="2" algn="l" rtl="0">
              <a:lnSpc>
                <a:spcPct val="100000"/>
              </a:lnSpc>
              <a:spcBef>
                <a:spcPts val="0"/>
              </a:spcBef>
              <a:spcAft>
                <a:spcPts val="0"/>
              </a:spcAft>
              <a:buSzPts val="4200"/>
              <a:buNone/>
              <a:defRPr/>
            </a:lvl3pPr>
            <a:lvl4pPr lvl="3" algn="l" rtl="0">
              <a:lnSpc>
                <a:spcPct val="100000"/>
              </a:lnSpc>
              <a:spcBef>
                <a:spcPts val="0"/>
              </a:spcBef>
              <a:spcAft>
                <a:spcPts val="0"/>
              </a:spcAft>
              <a:buSzPts val="4200"/>
              <a:buNone/>
              <a:defRPr/>
            </a:lvl4pPr>
            <a:lvl5pPr lvl="4" algn="l" rtl="0">
              <a:lnSpc>
                <a:spcPct val="100000"/>
              </a:lnSpc>
              <a:spcBef>
                <a:spcPts val="0"/>
              </a:spcBef>
              <a:spcAft>
                <a:spcPts val="0"/>
              </a:spcAft>
              <a:buSzPts val="4200"/>
              <a:buNone/>
              <a:defRPr/>
            </a:lvl5pPr>
            <a:lvl6pPr lvl="5" algn="l" rtl="0">
              <a:lnSpc>
                <a:spcPct val="100000"/>
              </a:lnSpc>
              <a:spcBef>
                <a:spcPts val="0"/>
              </a:spcBef>
              <a:spcAft>
                <a:spcPts val="0"/>
              </a:spcAft>
              <a:buSzPts val="4200"/>
              <a:buNone/>
              <a:defRPr/>
            </a:lvl6pPr>
            <a:lvl7pPr lvl="6" algn="l" rtl="0">
              <a:lnSpc>
                <a:spcPct val="100000"/>
              </a:lnSpc>
              <a:spcBef>
                <a:spcPts val="0"/>
              </a:spcBef>
              <a:spcAft>
                <a:spcPts val="0"/>
              </a:spcAft>
              <a:buSzPts val="4200"/>
              <a:buNone/>
              <a:defRPr/>
            </a:lvl7pPr>
            <a:lvl8pPr lvl="7" algn="l" rtl="0">
              <a:lnSpc>
                <a:spcPct val="100000"/>
              </a:lnSpc>
              <a:spcBef>
                <a:spcPts val="0"/>
              </a:spcBef>
              <a:spcAft>
                <a:spcPts val="0"/>
              </a:spcAft>
              <a:buSzPts val="4200"/>
              <a:buNone/>
              <a:defRPr/>
            </a:lvl8pPr>
            <a:lvl9pPr lvl="8" algn="l" rtl="0">
              <a:lnSpc>
                <a:spcPct val="100000"/>
              </a:lnSpc>
              <a:spcBef>
                <a:spcPts val="0"/>
              </a:spcBef>
              <a:spcAft>
                <a:spcPts val="0"/>
              </a:spcAft>
              <a:buSzPts val="4200"/>
              <a:buNone/>
              <a:defRPr/>
            </a:lvl9pPr>
          </a:lstStyle>
          <a:p>
            <a:endParaRPr/>
          </a:p>
        </p:txBody>
      </p:sp>
      <p:sp>
        <p:nvSpPr>
          <p:cNvPr id="58" name="Google Shape;58;p14"/>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rmAutofit/>
          </a:bodyPr>
          <a:lstStyle>
            <a:lvl1pPr marL="457200" lvl="0" indent="-342900" algn="l" rtl="0">
              <a:lnSpc>
                <a:spcPct val="100000"/>
              </a:lnSpc>
              <a:spcBef>
                <a:spcPts val="0"/>
              </a:spcBef>
              <a:spcAft>
                <a:spcPts val="0"/>
              </a:spcAft>
              <a:buSzPts val="1800"/>
              <a:buChar char="●"/>
              <a:defRPr/>
            </a:lvl1pPr>
            <a:lvl2pPr marL="914400" lvl="1" indent="-317500" algn="l" rtl="0">
              <a:lnSpc>
                <a:spcPct val="100000"/>
              </a:lnSpc>
              <a:spcBef>
                <a:spcPts val="0"/>
              </a:spcBef>
              <a:spcAft>
                <a:spcPts val="0"/>
              </a:spcAft>
              <a:buSzPts val="1400"/>
              <a:buChar char="○"/>
              <a:defRPr/>
            </a:lvl2pPr>
            <a:lvl3pPr marL="1371600" lvl="2" indent="-317500" algn="l" rtl="0">
              <a:lnSpc>
                <a:spcPct val="100000"/>
              </a:lnSpc>
              <a:spcBef>
                <a:spcPts val="0"/>
              </a:spcBef>
              <a:spcAft>
                <a:spcPts val="0"/>
              </a:spcAft>
              <a:buSzPts val="1400"/>
              <a:buChar char="■"/>
              <a:defRPr/>
            </a:lvl3pPr>
            <a:lvl4pPr marL="1828800" lvl="3" indent="-317500" algn="l" rtl="0">
              <a:lnSpc>
                <a:spcPct val="100000"/>
              </a:lnSpc>
              <a:spcBef>
                <a:spcPts val="0"/>
              </a:spcBef>
              <a:spcAft>
                <a:spcPts val="0"/>
              </a:spcAft>
              <a:buSzPts val="1400"/>
              <a:buChar char="●"/>
              <a:defRPr/>
            </a:lvl4pPr>
            <a:lvl5pPr marL="2286000" lvl="4" indent="-317500" algn="l" rtl="0">
              <a:lnSpc>
                <a:spcPct val="100000"/>
              </a:lnSpc>
              <a:spcBef>
                <a:spcPts val="0"/>
              </a:spcBef>
              <a:spcAft>
                <a:spcPts val="0"/>
              </a:spcAft>
              <a:buSzPts val="1400"/>
              <a:buChar char="○"/>
              <a:defRPr/>
            </a:lvl5pPr>
            <a:lvl6pPr marL="2743200" lvl="5" indent="-317500" algn="l" rtl="0">
              <a:lnSpc>
                <a:spcPct val="100000"/>
              </a:lnSpc>
              <a:spcBef>
                <a:spcPts val="0"/>
              </a:spcBef>
              <a:spcAft>
                <a:spcPts val="0"/>
              </a:spcAft>
              <a:buSzPts val="1400"/>
              <a:buChar char="■"/>
              <a:defRPr/>
            </a:lvl6pPr>
            <a:lvl7pPr marL="3200400" lvl="6" indent="-317500" algn="l" rtl="0">
              <a:lnSpc>
                <a:spcPct val="100000"/>
              </a:lnSpc>
              <a:spcBef>
                <a:spcPts val="0"/>
              </a:spcBef>
              <a:spcAft>
                <a:spcPts val="0"/>
              </a:spcAft>
              <a:buSzPts val="1400"/>
              <a:buChar char="●"/>
              <a:defRPr/>
            </a:lvl7pPr>
            <a:lvl8pPr marL="3657600" lvl="7" indent="-317500" algn="l" rtl="0">
              <a:lnSpc>
                <a:spcPct val="100000"/>
              </a:lnSpc>
              <a:spcBef>
                <a:spcPts val="0"/>
              </a:spcBef>
              <a:spcAft>
                <a:spcPts val="0"/>
              </a:spcAft>
              <a:buSzPts val="1400"/>
              <a:buChar char="○"/>
              <a:defRPr/>
            </a:lvl8pPr>
            <a:lvl9pPr marL="4114800" lvl="8" indent="-317500" algn="l" rtl="0">
              <a:lnSpc>
                <a:spcPct val="100000"/>
              </a:lnSpc>
              <a:spcBef>
                <a:spcPts val="0"/>
              </a:spcBef>
              <a:spcAft>
                <a:spcPts val="0"/>
              </a:spcAft>
              <a:buSzPts val="1400"/>
              <a:buChar char="■"/>
              <a:defRPr/>
            </a:lvl9pPr>
          </a:lstStyle>
          <a:p>
            <a:endParaRPr/>
          </a:p>
        </p:txBody>
      </p:sp>
      <p:sp>
        <p:nvSpPr>
          <p:cNvPr id="59" name="Google Shape;59;p14"/>
          <p:cNvSpPr txBox="1">
            <a:spLocks noGrp="1"/>
          </p:cNvSpPr>
          <p:nvPr>
            <p:ph type="sldNum" idx="12"/>
          </p:nvPr>
        </p:nvSpPr>
        <p:spPr>
          <a:xfrm>
            <a:off x="8472487" y="4662487"/>
            <a:ext cx="5493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1pPr>
            <a:lvl2pPr marL="0" marR="0" lvl="1"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2pPr>
            <a:lvl3pPr marL="0" marR="0" lvl="2"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3pPr>
            <a:lvl4pPr marL="0" marR="0" lvl="3"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4pPr>
            <a:lvl5pPr marL="0" marR="0" lvl="4"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5pPr>
            <a:lvl6pPr marL="0" marR="0" lvl="5"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6pPr>
            <a:lvl7pPr marL="0" marR="0" lvl="6"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7pPr>
            <a:lvl8pPr marL="0" marR="0" lvl="7"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8pPr>
            <a:lvl9pPr marL="0" marR="0" lvl="8"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p:nvPr/>
        </p:nvSpPr>
        <p:spPr>
          <a:xfrm>
            <a:off x="0" y="7937"/>
            <a:ext cx="9144000" cy="743100"/>
          </a:xfrm>
          <a:prstGeom prst="rect">
            <a:avLst/>
          </a:prstGeom>
          <a:solidFill>
            <a:srgbClr val="E6F6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2" name="Google Shape;52;p13"/>
          <p:cNvPicPr preferRelativeResize="0"/>
          <p:nvPr/>
        </p:nvPicPr>
        <p:blipFill rotWithShape="1">
          <a:blip r:embed="rId3">
            <a:alphaModFix/>
          </a:blip>
          <a:srcRect b="24766"/>
          <a:stretch/>
        </p:blipFill>
        <p:spPr>
          <a:xfrm>
            <a:off x="7591425" y="276225"/>
            <a:ext cx="1196974" cy="206375"/>
          </a:xfrm>
          <a:prstGeom prst="rect">
            <a:avLst/>
          </a:prstGeom>
          <a:noFill/>
          <a:ln>
            <a:noFill/>
          </a:ln>
        </p:spPr>
      </p:pic>
      <p:sp>
        <p:nvSpPr>
          <p:cNvPr id="53" name="Google Shape;53;p13"/>
          <p:cNvSpPr txBox="1">
            <a:spLocks noGrp="1"/>
          </p:cNvSpPr>
          <p:nvPr>
            <p:ph type="title"/>
          </p:nvPr>
        </p:nvSpPr>
        <p:spPr>
          <a:xfrm>
            <a:off x="311150" y="292100"/>
            <a:ext cx="8521800" cy="8016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 name="Google Shape;54;p13"/>
          <p:cNvSpPr txBox="1">
            <a:spLocks noGrp="1"/>
          </p:cNvSpPr>
          <p:nvPr>
            <p:ph type="body" idx="1"/>
          </p:nvPr>
        </p:nvSpPr>
        <p:spPr>
          <a:xfrm>
            <a:off x="311150" y="1228725"/>
            <a:ext cx="8521800" cy="33402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 name="Google Shape;55;p13"/>
          <p:cNvSpPr txBox="1">
            <a:spLocks noGrp="1"/>
          </p:cNvSpPr>
          <p:nvPr>
            <p:ph type="sldNum" idx="12"/>
          </p:nvPr>
        </p:nvSpPr>
        <p:spPr>
          <a:xfrm>
            <a:off x="8472487" y="4662487"/>
            <a:ext cx="5493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1pPr>
            <a:lvl2pPr marL="0" marR="0" lvl="1"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2pPr>
            <a:lvl3pPr marL="0" marR="0" lvl="2"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3pPr>
            <a:lvl4pPr marL="0" marR="0" lvl="3"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4pPr>
            <a:lvl5pPr marL="0" marR="0" lvl="4"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5pPr>
            <a:lvl6pPr marL="0" marR="0" lvl="5"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6pPr>
            <a:lvl7pPr marL="0" marR="0" lvl="6"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7pPr>
            <a:lvl8pPr marL="0" marR="0" lvl="7"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8pPr>
            <a:lvl9pPr marL="0" marR="0" lvl="8" indent="0" algn="r" rtl="0">
              <a:lnSpc>
                <a:spcPct val="100000"/>
              </a:lnSpc>
              <a:spcBef>
                <a:spcPts val="0"/>
              </a:spcBef>
              <a:spcAft>
                <a:spcPts val="0"/>
              </a:spcAft>
              <a:buClr>
                <a:schemeClr val="accent1"/>
              </a:buClr>
              <a:buSzPts val="1000"/>
              <a:buFont typeface="Source Code Pro"/>
              <a:buNone/>
              <a:defRPr sz="1000" b="0" i="0" u="none" strike="noStrike" cap="none">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RI0JpqF6B4NASYIf2lZYr_gRdvT9JIQD/edit?usp=sharing&amp;ouid=104790307786781139313&amp;rtpof=true&amp;sd=true" TargetMode="External"/><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hyperlink" Target="https://drive.google.com/file/d/1gJ0qn6GKro0ad6iv_nKqX6_1-NtOkvtr/view?usp=shari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5"/>
          <p:cNvSpPr txBox="1"/>
          <p:nvPr/>
        </p:nvSpPr>
        <p:spPr>
          <a:xfrm>
            <a:off x="368224" y="304800"/>
            <a:ext cx="4332000" cy="4533900"/>
          </a:xfrm>
          <a:prstGeom prst="rect">
            <a:avLst/>
          </a:prstGeom>
          <a:solidFill>
            <a:srgbClr val="E6F6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0" marR="0" lvl="0" indent="0" algn="l" rtl="0">
              <a:lnSpc>
                <a:spcPct val="100000"/>
              </a:lnSpc>
              <a:spcBef>
                <a:spcPts val="0"/>
              </a:spcBef>
              <a:spcAft>
                <a:spcPts val="0"/>
              </a:spcAft>
              <a:buClr>
                <a:srgbClr val="000000"/>
              </a:buClr>
              <a:buSzPts val="1400"/>
              <a:buFont typeface="Arial"/>
              <a:buNone/>
            </a:pPr>
            <a:endParaRPr dirty="0"/>
          </a:p>
          <a:p>
            <a:pPr marL="457200" marR="0" lvl="0" indent="-317500" algn="l" rtl="0">
              <a:lnSpc>
                <a:spcPct val="100000"/>
              </a:lnSpc>
              <a:spcBef>
                <a:spcPts val="0"/>
              </a:spcBef>
              <a:spcAft>
                <a:spcPts val="0"/>
              </a:spcAft>
              <a:buSzPts val="1400"/>
              <a:buChar char="-"/>
            </a:pPr>
            <a:r>
              <a:rPr lang="en" dirty="0"/>
              <a:t>By-Rashi Bhardwaj(Batch 5)</a:t>
            </a:r>
            <a:endParaRPr dirty="0"/>
          </a:p>
        </p:txBody>
      </p:sp>
      <p:sp>
        <p:nvSpPr>
          <p:cNvPr id="65" name="Google Shape;65;p15"/>
          <p:cNvSpPr txBox="1"/>
          <p:nvPr/>
        </p:nvSpPr>
        <p:spPr>
          <a:xfrm>
            <a:off x="541825" y="1376350"/>
            <a:ext cx="3847500" cy="769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900"/>
              <a:buFont typeface="Montserrat"/>
              <a:buNone/>
            </a:pPr>
            <a:r>
              <a:rPr lang="en" sz="1900" b="1" dirty="0">
                <a:latin typeface="Montserrat"/>
                <a:ea typeface="Montserrat"/>
                <a:cs typeface="Montserrat"/>
                <a:sym typeface="Montserrat"/>
              </a:rPr>
              <a:t>Business Analyst Career Program - Capstone Project</a:t>
            </a:r>
            <a:endParaRPr sz="400" b="0" i="0" u="none" strike="noStrike" cap="none" dirty="0">
              <a:solidFill>
                <a:srgbClr val="000000"/>
              </a:solidFill>
              <a:latin typeface="Arial"/>
              <a:ea typeface="Arial"/>
              <a:cs typeface="Arial"/>
              <a:sym typeface="Arial"/>
            </a:endParaRPr>
          </a:p>
        </p:txBody>
      </p:sp>
      <p:sp>
        <p:nvSpPr>
          <p:cNvPr id="66" name="Google Shape;66;p15"/>
          <p:cNvSpPr txBox="1"/>
          <p:nvPr/>
        </p:nvSpPr>
        <p:spPr>
          <a:xfrm>
            <a:off x="312737" y="1528762"/>
            <a:ext cx="55500" cy="758700"/>
          </a:xfrm>
          <a:prstGeom prst="rect">
            <a:avLst/>
          </a:prstGeom>
          <a:solidFill>
            <a:srgbClr val="04A57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pic>
        <p:nvPicPr>
          <p:cNvPr id="5" name="Picture 4">
            <a:extLst>
              <a:ext uri="{FF2B5EF4-FFF2-40B4-BE49-F238E27FC236}">
                <a16:creationId xmlns:a16="http://schemas.microsoft.com/office/drawing/2014/main" id="{E37984EA-CD4A-431B-8A0E-C00CC54DB8EF}"/>
              </a:ext>
            </a:extLst>
          </p:cNvPr>
          <p:cNvPicPr>
            <a:picLocks noChangeAspect="1"/>
          </p:cNvPicPr>
          <p:nvPr/>
        </p:nvPicPr>
        <p:blipFill rotWithShape="1">
          <a:blip r:embed="rId3"/>
          <a:srcRect l="33008" t="29722" r="51301" b="39296"/>
          <a:stretch/>
        </p:blipFill>
        <p:spPr>
          <a:xfrm>
            <a:off x="5223141" y="497662"/>
            <a:ext cx="3608122" cy="4007432"/>
          </a:xfrm>
          <a:prstGeom prst="rect">
            <a:avLst/>
          </a:prstGeom>
        </p:spPr>
      </p:pic>
    </p:spTree>
    <p:extLst>
      <p:ext uri="{BB962C8B-B14F-4D97-AF65-F5344CB8AC3E}">
        <p14:creationId xmlns:p14="http://schemas.microsoft.com/office/powerpoint/2010/main" val="2095525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4"/>
          <p:cNvSpPr txBox="1">
            <a:spLocks noGrp="1"/>
          </p:cNvSpPr>
          <p:nvPr>
            <p:ph type="title"/>
          </p:nvPr>
        </p:nvSpPr>
        <p:spPr>
          <a:xfrm>
            <a:off x="311700" y="246725"/>
            <a:ext cx="8520600" cy="8010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4200"/>
              <a:buNone/>
            </a:pPr>
            <a:r>
              <a:rPr lang="en" sz="1800" b="1" dirty="0">
                <a:solidFill>
                  <a:schemeClr val="tx1">
                    <a:lumMod val="50000"/>
                  </a:schemeClr>
                </a:solidFill>
                <a:latin typeface="Montserrat"/>
                <a:ea typeface="Montserrat"/>
                <a:cs typeface="Montserrat"/>
                <a:sym typeface="Montserrat"/>
              </a:rPr>
              <a:t>Insert the given data into the SQL server</a:t>
            </a:r>
            <a:endParaRPr sz="1800" b="1" dirty="0">
              <a:solidFill>
                <a:schemeClr val="tx1">
                  <a:lumMod val="50000"/>
                </a:schemeClr>
              </a:solidFill>
              <a:latin typeface="Montserrat"/>
              <a:ea typeface="Montserrat"/>
              <a:cs typeface="Montserrat"/>
              <a:sym typeface="Montserrat"/>
            </a:endParaRPr>
          </a:p>
        </p:txBody>
      </p:sp>
      <p:sp>
        <p:nvSpPr>
          <p:cNvPr id="129" name="Google Shape;129;p24"/>
          <p:cNvSpPr txBox="1">
            <a:spLocks noGrp="1"/>
          </p:cNvSpPr>
          <p:nvPr>
            <p:ph type="body" idx="1"/>
          </p:nvPr>
        </p:nvSpPr>
        <p:spPr>
          <a:xfrm>
            <a:off x="311700" y="787115"/>
            <a:ext cx="8520600" cy="39108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1800"/>
              <a:buNone/>
            </a:pPr>
            <a:r>
              <a:rPr lang="en" sz="1200" b="1" dirty="0">
                <a:latin typeface="+mj-lt"/>
                <a:ea typeface="Montserrat"/>
                <a:cs typeface="Montserrat"/>
                <a:sym typeface="Montserrat"/>
              </a:rPr>
              <a:t>The data has been successfully inserted in the SQL server as shown in the below screenshot with the table name westerncountriesfinancialdata.</a:t>
            </a:r>
            <a:endParaRPr sz="1200" b="1" dirty="0">
              <a:latin typeface="+mj-lt"/>
              <a:ea typeface="Montserrat"/>
              <a:cs typeface="Montserrat"/>
              <a:sym typeface="Montserrat"/>
            </a:endParaRPr>
          </a:p>
          <a:p>
            <a:pPr marL="0" lvl="0" indent="0" algn="l" rtl="0">
              <a:spcBef>
                <a:spcPts val="0"/>
              </a:spcBef>
              <a:spcAft>
                <a:spcPts val="0"/>
              </a:spcAft>
              <a:buSzPts val="1800"/>
              <a:buNone/>
            </a:pPr>
            <a:endParaRPr dirty="0">
              <a:latin typeface="Montserrat"/>
              <a:ea typeface="Montserrat"/>
              <a:cs typeface="Montserrat"/>
              <a:sym typeface="Montserrat"/>
            </a:endParaRPr>
          </a:p>
          <a:p>
            <a:pPr marL="0" lvl="0" indent="0" algn="l" rtl="0">
              <a:spcBef>
                <a:spcPts val="0"/>
              </a:spcBef>
              <a:spcAft>
                <a:spcPts val="0"/>
              </a:spcAft>
              <a:buSzPts val="1800"/>
              <a:buNone/>
            </a:pPr>
            <a:endParaRPr dirty="0">
              <a:latin typeface="Montserrat"/>
              <a:ea typeface="Montserrat"/>
              <a:cs typeface="Montserrat"/>
              <a:sym typeface="Montserrat"/>
            </a:endParaRPr>
          </a:p>
          <a:p>
            <a:pPr marL="0" lvl="0" indent="0" algn="l" rtl="0">
              <a:spcBef>
                <a:spcPts val="0"/>
              </a:spcBef>
              <a:spcAft>
                <a:spcPts val="0"/>
              </a:spcAft>
              <a:buSzPts val="1800"/>
              <a:buNone/>
            </a:pPr>
            <a:endParaRPr dirty="0">
              <a:latin typeface="Montserrat"/>
              <a:ea typeface="Montserrat"/>
              <a:cs typeface="Montserrat"/>
              <a:sym typeface="Montserrat"/>
            </a:endParaRPr>
          </a:p>
          <a:p>
            <a:pPr marL="0" lvl="0" indent="0" algn="l" rtl="0">
              <a:spcBef>
                <a:spcPts val="0"/>
              </a:spcBef>
              <a:spcAft>
                <a:spcPts val="0"/>
              </a:spcAft>
              <a:buSzPts val="1800"/>
              <a:buNone/>
            </a:pPr>
            <a:endParaRPr dirty="0">
              <a:latin typeface="Montserrat"/>
              <a:ea typeface="Montserrat"/>
              <a:cs typeface="Montserrat"/>
              <a:sym typeface="Montserrat"/>
            </a:endParaRPr>
          </a:p>
          <a:p>
            <a:pPr marL="0" lvl="0" indent="0" algn="l" rtl="0">
              <a:spcBef>
                <a:spcPts val="0"/>
              </a:spcBef>
              <a:spcAft>
                <a:spcPts val="0"/>
              </a:spcAft>
              <a:buSzPts val="1800"/>
              <a:buNone/>
            </a:pPr>
            <a:endParaRPr dirty="0">
              <a:latin typeface="Montserrat"/>
              <a:ea typeface="Montserrat"/>
              <a:cs typeface="Montserrat"/>
              <a:sym typeface="Montserrat"/>
            </a:endParaRPr>
          </a:p>
          <a:p>
            <a:pPr marL="0" lvl="0" indent="0" algn="l" rtl="0">
              <a:lnSpc>
                <a:spcPct val="100000"/>
              </a:lnSpc>
              <a:spcBef>
                <a:spcPts val="0"/>
              </a:spcBef>
              <a:spcAft>
                <a:spcPts val="0"/>
              </a:spcAft>
              <a:buSzPts val="1800"/>
              <a:buNone/>
            </a:pPr>
            <a:endParaRPr dirty="0">
              <a:latin typeface="Montserrat"/>
              <a:ea typeface="Montserrat"/>
              <a:cs typeface="Montserrat"/>
              <a:sym typeface="Montserrat"/>
            </a:endParaRPr>
          </a:p>
        </p:txBody>
      </p:sp>
      <p:pic>
        <p:nvPicPr>
          <p:cNvPr id="3" name="Picture 2">
            <a:extLst>
              <a:ext uri="{FF2B5EF4-FFF2-40B4-BE49-F238E27FC236}">
                <a16:creationId xmlns:a16="http://schemas.microsoft.com/office/drawing/2014/main" id="{853C8669-C64B-F3DB-5DDC-2D93BEE7BFDE}"/>
              </a:ext>
            </a:extLst>
          </p:cNvPr>
          <p:cNvPicPr>
            <a:picLocks noChangeAspect="1"/>
          </p:cNvPicPr>
          <p:nvPr/>
        </p:nvPicPr>
        <p:blipFill rotWithShape="1">
          <a:blip r:embed="rId3"/>
          <a:srcRect t="12285" r="27317" b="34092"/>
          <a:stretch/>
        </p:blipFill>
        <p:spPr>
          <a:xfrm>
            <a:off x="193288" y="1579278"/>
            <a:ext cx="8711217" cy="3317497"/>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5"/>
          <p:cNvSpPr txBox="1">
            <a:spLocks noGrp="1"/>
          </p:cNvSpPr>
          <p:nvPr>
            <p:ph type="title"/>
          </p:nvPr>
        </p:nvSpPr>
        <p:spPr>
          <a:xfrm>
            <a:off x="155583" y="274850"/>
            <a:ext cx="8520600" cy="5673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4200"/>
              <a:buNone/>
            </a:pPr>
            <a:r>
              <a:rPr lang="en-IN" sz="1800" b="1" dirty="0">
                <a:solidFill>
                  <a:schemeClr val="tx1">
                    <a:lumMod val="50000"/>
                  </a:schemeClr>
                </a:solidFill>
                <a:latin typeface="Montserrat"/>
                <a:ea typeface="Montserrat"/>
                <a:cs typeface="Montserrat"/>
                <a:sym typeface="Montserrat"/>
              </a:rPr>
              <a:t>Verified the data by successfully performing a few queries</a:t>
            </a:r>
            <a:endParaRPr sz="1800" b="1" dirty="0">
              <a:solidFill>
                <a:schemeClr val="tx1">
                  <a:lumMod val="50000"/>
                </a:schemeClr>
              </a:solidFill>
              <a:latin typeface="Montserrat"/>
              <a:ea typeface="Montserrat"/>
              <a:cs typeface="Montserrat"/>
              <a:sym typeface="Montserrat"/>
            </a:endParaRPr>
          </a:p>
        </p:txBody>
      </p:sp>
      <p:sp>
        <p:nvSpPr>
          <p:cNvPr id="136" name="Google Shape;136;p25"/>
          <p:cNvSpPr txBox="1">
            <a:spLocks noGrp="1"/>
          </p:cNvSpPr>
          <p:nvPr>
            <p:ph type="body" idx="1"/>
          </p:nvPr>
        </p:nvSpPr>
        <p:spPr>
          <a:xfrm>
            <a:off x="311700" y="1033750"/>
            <a:ext cx="8520600" cy="38349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1800"/>
              <a:buNone/>
            </a:pPr>
            <a:endParaRPr sz="1600">
              <a:latin typeface="Montserrat"/>
              <a:ea typeface="Montserrat"/>
              <a:cs typeface="Montserrat"/>
              <a:sym typeface="Montserrat"/>
            </a:endParaRPr>
          </a:p>
          <a:p>
            <a:pPr marL="0" lvl="0" indent="0" algn="l" rtl="0">
              <a:spcBef>
                <a:spcPts val="0"/>
              </a:spcBef>
              <a:spcAft>
                <a:spcPts val="0"/>
              </a:spcAft>
              <a:buSzPts val="1800"/>
              <a:buNone/>
            </a:pPr>
            <a:endParaRPr sz="1600">
              <a:latin typeface="Montserrat"/>
              <a:ea typeface="Montserrat"/>
              <a:cs typeface="Montserrat"/>
              <a:sym typeface="Montserrat"/>
            </a:endParaRPr>
          </a:p>
          <a:p>
            <a:pPr marL="0" lvl="0" indent="0" algn="l" rtl="0">
              <a:spcBef>
                <a:spcPts val="0"/>
              </a:spcBef>
              <a:spcAft>
                <a:spcPts val="0"/>
              </a:spcAft>
              <a:buSzPts val="1800"/>
              <a:buNone/>
            </a:pPr>
            <a:endParaRPr sz="1600">
              <a:latin typeface="Montserrat"/>
              <a:ea typeface="Montserrat"/>
              <a:cs typeface="Montserrat"/>
              <a:sym typeface="Montserrat"/>
            </a:endParaRPr>
          </a:p>
          <a:p>
            <a:pPr marL="0" lvl="0" indent="0" algn="l" rtl="0">
              <a:spcBef>
                <a:spcPts val="0"/>
              </a:spcBef>
              <a:spcAft>
                <a:spcPts val="0"/>
              </a:spcAft>
              <a:buSzPts val="1800"/>
              <a:buNone/>
            </a:pPr>
            <a:endParaRPr sz="1600">
              <a:latin typeface="Montserrat"/>
              <a:ea typeface="Montserrat"/>
              <a:cs typeface="Montserrat"/>
              <a:sym typeface="Montserrat"/>
            </a:endParaRPr>
          </a:p>
          <a:p>
            <a:pPr marL="0" lvl="0" indent="0" algn="l" rtl="0">
              <a:lnSpc>
                <a:spcPct val="100000"/>
              </a:lnSpc>
              <a:spcBef>
                <a:spcPts val="0"/>
              </a:spcBef>
              <a:spcAft>
                <a:spcPts val="0"/>
              </a:spcAft>
              <a:buSzPts val="1800"/>
              <a:buNone/>
            </a:pPr>
            <a:endParaRPr sz="1600">
              <a:latin typeface="Montserrat"/>
              <a:ea typeface="Montserrat"/>
              <a:cs typeface="Montserrat"/>
              <a:sym typeface="Montserrat"/>
            </a:endParaRPr>
          </a:p>
        </p:txBody>
      </p:sp>
      <p:pic>
        <p:nvPicPr>
          <p:cNvPr id="5" name="Picture 4">
            <a:extLst>
              <a:ext uri="{FF2B5EF4-FFF2-40B4-BE49-F238E27FC236}">
                <a16:creationId xmlns:a16="http://schemas.microsoft.com/office/drawing/2014/main" id="{6E00117E-D319-182D-4463-87C3FC6130F8}"/>
              </a:ext>
            </a:extLst>
          </p:cNvPr>
          <p:cNvPicPr>
            <a:picLocks noChangeAspect="1"/>
          </p:cNvPicPr>
          <p:nvPr/>
        </p:nvPicPr>
        <p:blipFill rotWithShape="1">
          <a:blip r:embed="rId3"/>
          <a:srcRect l="13414" t="12430" r="47805" b="54327"/>
          <a:stretch/>
        </p:blipFill>
        <p:spPr>
          <a:xfrm>
            <a:off x="4884234" y="1911328"/>
            <a:ext cx="4108289" cy="2957322"/>
          </a:xfrm>
          <a:prstGeom prst="rect">
            <a:avLst/>
          </a:prstGeom>
          <a:ln>
            <a:noFill/>
          </a:ln>
          <a:effectLst>
            <a:outerShdw blurRad="292100" dist="139700" dir="2700000" algn="tl" rotWithShape="0">
              <a:srgbClr val="333333">
                <a:alpha val="65000"/>
              </a:srgbClr>
            </a:outerShdw>
          </a:effectLst>
        </p:spPr>
      </p:pic>
      <p:pic>
        <p:nvPicPr>
          <p:cNvPr id="2" name="Picture 1">
            <a:extLst>
              <a:ext uri="{FF2B5EF4-FFF2-40B4-BE49-F238E27FC236}">
                <a16:creationId xmlns:a16="http://schemas.microsoft.com/office/drawing/2014/main" id="{01B95B50-A664-D664-5D23-2E8EC6B6F353}"/>
              </a:ext>
            </a:extLst>
          </p:cNvPr>
          <p:cNvPicPr>
            <a:picLocks noChangeAspect="1"/>
          </p:cNvPicPr>
          <p:nvPr/>
        </p:nvPicPr>
        <p:blipFill rotWithShape="1">
          <a:blip r:embed="rId4"/>
          <a:srcRect l="12684" t="26589" r="28261" b="29323"/>
          <a:stretch/>
        </p:blipFill>
        <p:spPr>
          <a:xfrm>
            <a:off x="215057" y="866751"/>
            <a:ext cx="4572534" cy="3125386"/>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4" name="Google Shape;144;p26"/>
          <p:cNvSpPr txBox="1">
            <a:spLocks noGrp="1"/>
          </p:cNvSpPr>
          <p:nvPr>
            <p:ph type="body" idx="1"/>
          </p:nvPr>
        </p:nvSpPr>
        <p:spPr>
          <a:xfrm>
            <a:off x="374700" y="1033750"/>
            <a:ext cx="8520600" cy="38349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1800"/>
              <a:buNone/>
            </a:pPr>
            <a:endParaRPr sz="1600" dirty="0">
              <a:latin typeface="Montserrat"/>
              <a:ea typeface="Montserrat"/>
              <a:cs typeface="Montserrat"/>
              <a:sym typeface="Montserrat"/>
            </a:endParaRPr>
          </a:p>
          <a:p>
            <a:pPr marL="0" lvl="0" indent="0" algn="l" rtl="0">
              <a:spcBef>
                <a:spcPts val="0"/>
              </a:spcBef>
              <a:spcAft>
                <a:spcPts val="0"/>
              </a:spcAft>
              <a:buSzPts val="1800"/>
              <a:buNone/>
            </a:pPr>
            <a:endParaRPr sz="1600" dirty="0">
              <a:latin typeface="Montserrat"/>
              <a:ea typeface="Montserrat"/>
              <a:cs typeface="Montserrat"/>
              <a:sym typeface="Montserrat"/>
            </a:endParaRPr>
          </a:p>
          <a:p>
            <a:pPr marL="0" lvl="0" indent="0" algn="l" rtl="0">
              <a:spcBef>
                <a:spcPts val="0"/>
              </a:spcBef>
              <a:spcAft>
                <a:spcPts val="0"/>
              </a:spcAft>
              <a:buSzPts val="1800"/>
              <a:buNone/>
            </a:pPr>
            <a:endParaRPr sz="1600" dirty="0">
              <a:latin typeface="Montserrat"/>
              <a:ea typeface="Montserrat"/>
              <a:cs typeface="Montserrat"/>
              <a:sym typeface="Montserrat"/>
            </a:endParaRPr>
          </a:p>
          <a:p>
            <a:pPr marL="0" lvl="0" indent="0" algn="l" rtl="0">
              <a:spcBef>
                <a:spcPts val="0"/>
              </a:spcBef>
              <a:spcAft>
                <a:spcPts val="0"/>
              </a:spcAft>
              <a:buSzPts val="1800"/>
              <a:buNone/>
            </a:pPr>
            <a:endParaRPr sz="1600" dirty="0">
              <a:latin typeface="Montserrat"/>
              <a:ea typeface="Montserrat"/>
              <a:cs typeface="Montserrat"/>
              <a:sym typeface="Montserrat"/>
            </a:endParaRPr>
          </a:p>
          <a:p>
            <a:pPr marL="0" lvl="0" indent="0" algn="l" rtl="0">
              <a:lnSpc>
                <a:spcPct val="100000"/>
              </a:lnSpc>
              <a:spcBef>
                <a:spcPts val="0"/>
              </a:spcBef>
              <a:spcAft>
                <a:spcPts val="0"/>
              </a:spcAft>
              <a:buSzPts val="1800"/>
              <a:buNone/>
            </a:pPr>
            <a:endParaRPr sz="1600" dirty="0">
              <a:latin typeface="Montserrat"/>
              <a:ea typeface="Montserrat"/>
              <a:cs typeface="Montserrat"/>
              <a:sym typeface="Montserrat"/>
            </a:endParaRPr>
          </a:p>
        </p:txBody>
      </p:sp>
      <p:pic>
        <p:nvPicPr>
          <p:cNvPr id="5" name="Picture 4">
            <a:extLst>
              <a:ext uri="{FF2B5EF4-FFF2-40B4-BE49-F238E27FC236}">
                <a16:creationId xmlns:a16="http://schemas.microsoft.com/office/drawing/2014/main" id="{061BE47C-9568-2F34-692A-78296D291D35}"/>
              </a:ext>
            </a:extLst>
          </p:cNvPr>
          <p:cNvPicPr>
            <a:picLocks noChangeAspect="1"/>
          </p:cNvPicPr>
          <p:nvPr/>
        </p:nvPicPr>
        <p:blipFill rotWithShape="1">
          <a:blip r:embed="rId3"/>
          <a:srcRect l="12684" t="26589" r="28261" b="29323"/>
          <a:stretch/>
        </p:blipFill>
        <p:spPr>
          <a:xfrm>
            <a:off x="4244899" y="929268"/>
            <a:ext cx="4810426" cy="3180482"/>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0CA79EA9-7116-3C95-F9AC-5DB3597C3C31}"/>
              </a:ext>
            </a:extLst>
          </p:cNvPr>
          <p:cNvSpPr txBox="1"/>
          <p:nvPr/>
        </p:nvSpPr>
        <p:spPr>
          <a:xfrm>
            <a:off x="646772" y="274850"/>
            <a:ext cx="6616390" cy="369332"/>
          </a:xfrm>
          <a:prstGeom prst="rect">
            <a:avLst/>
          </a:prstGeom>
          <a:noFill/>
        </p:spPr>
        <p:txBody>
          <a:bodyPr wrap="square" rtlCol="0">
            <a:spAutoFit/>
          </a:bodyPr>
          <a:lstStyle/>
          <a:p>
            <a:r>
              <a:rPr lang="en-IN" sz="1800" b="1" dirty="0">
                <a:solidFill>
                  <a:schemeClr val="tx1">
                    <a:lumMod val="50000"/>
                  </a:schemeClr>
                </a:solidFill>
                <a:latin typeface="Montserrat"/>
                <a:ea typeface="Montserrat"/>
                <a:cs typeface="Montserrat"/>
                <a:sym typeface="Montserrat"/>
              </a:rPr>
              <a:t>Queries(continued)</a:t>
            </a:r>
            <a:endParaRPr lang="en-IN" sz="1800" dirty="0">
              <a:solidFill>
                <a:schemeClr val="tx1">
                  <a:lumMod val="50000"/>
                </a:schemeClr>
              </a:solidFill>
            </a:endParaRPr>
          </a:p>
        </p:txBody>
      </p:sp>
      <p:pic>
        <p:nvPicPr>
          <p:cNvPr id="6" name="Picture 5">
            <a:extLst>
              <a:ext uri="{FF2B5EF4-FFF2-40B4-BE49-F238E27FC236}">
                <a16:creationId xmlns:a16="http://schemas.microsoft.com/office/drawing/2014/main" id="{00CD48FC-CB35-49FD-E423-C8F82DDC3593}"/>
              </a:ext>
            </a:extLst>
          </p:cNvPr>
          <p:cNvPicPr>
            <a:picLocks noChangeAspect="1"/>
          </p:cNvPicPr>
          <p:nvPr/>
        </p:nvPicPr>
        <p:blipFill rotWithShape="1">
          <a:blip r:embed="rId4"/>
          <a:srcRect l="13740" t="12142" r="47155" b="53314"/>
          <a:stretch/>
        </p:blipFill>
        <p:spPr>
          <a:xfrm>
            <a:off x="50927" y="2259981"/>
            <a:ext cx="4108288" cy="2370927"/>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3" name="Picture 2">
            <a:extLst>
              <a:ext uri="{FF2B5EF4-FFF2-40B4-BE49-F238E27FC236}">
                <a16:creationId xmlns:a16="http://schemas.microsoft.com/office/drawing/2014/main" id="{FF3A1159-C119-196D-2A6C-B470751E9496}"/>
              </a:ext>
            </a:extLst>
          </p:cNvPr>
          <p:cNvPicPr>
            <a:picLocks noChangeAspect="1"/>
          </p:cNvPicPr>
          <p:nvPr/>
        </p:nvPicPr>
        <p:blipFill rotWithShape="1">
          <a:blip r:embed="rId3"/>
          <a:srcRect l="13527" t="21969" r="53089" b="44643"/>
          <a:stretch/>
        </p:blipFill>
        <p:spPr>
          <a:xfrm>
            <a:off x="311700" y="866751"/>
            <a:ext cx="4260300" cy="3303805"/>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D9FEA851-5F8A-10EA-0DF1-7432C1F3A9F8}"/>
              </a:ext>
            </a:extLst>
          </p:cNvPr>
          <p:cNvPicPr>
            <a:picLocks noChangeAspect="1"/>
          </p:cNvPicPr>
          <p:nvPr/>
        </p:nvPicPr>
        <p:blipFill rotWithShape="1">
          <a:blip r:embed="rId4"/>
          <a:srcRect l="14147" t="21129" r="52200" b="46811"/>
          <a:stretch/>
        </p:blipFill>
        <p:spPr>
          <a:xfrm>
            <a:off x="4724014" y="1467912"/>
            <a:ext cx="4108286" cy="3303805"/>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E02B6BFB-F78F-A3D5-8216-8F984B7152CC}"/>
              </a:ext>
            </a:extLst>
          </p:cNvPr>
          <p:cNvSpPr txBox="1"/>
          <p:nvPr/>
        </p:nvSpPr>
        <p:spPr>
          <a:xfrm>
            <a:off x="646772" y="274850"/>
            <a:ext cx="6616390" cy="369332"/>
          </a:xfrm>
          <a:prstGeom prst="rect">
            <a:avLst/>
          </a:prstGeom>
          <a:noFill/>
        </p:spPr>
        <p:txBody>
          <a:bodyPr wrap="square" rtlCol="0">
            <a:spAutoFit/>
          </a:bodyPr>
          <a:lstStyle/>
          <a:p>
            <a:r>
              <a:rPr lang="en-IN" sz="1800" b="1" dirty="0">
                <a:solidFill>
                  <a:schemeClr val="tx1">
                    <a:lumMod val="50000"/>
                  </a:schemeClr>
                </a:solidFill>
                <a:latin typeface="Montserrat"/>
                <a:ea typeface="Montserrat"/>
                <a:cs typeface="Montserrat"/>
                <a:sym typeface="Montserrat"/>
              </a:rPr>
              <a:t>Queries(continued)</a:t>
            </a:r>
            <a:endParaRPr lang="en-IN" sz="1800" dirty="0">
              <a:solidFill>
                <a:schemeClr val="tx1">
                  <a:lumMod val="50000"/>
                </a:schemeClr>
              </a:solidFill>
            </a:endParaRPr>
          </a:p>
        </p:txBody>
      </p:sp>
    </p:spTree>
    <p:extLst>
      <p:ext uri="{BB962C8B-B14F-4D97-AF65-F5344CB8AC3E}">
        <p14:creationId xmlns:p14="http://schemas.microsoft.com/office/powerpoint/2010/main" val="4090479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7"/>
          <p:cNvSpPr txBox="1">
            <a:spLocks noGrp="1"/>
          </p:cNvSpPr>
          <p:nvPr>
            <p:ph type="title"/>
          </p:nvPr>
        </p:nvSpPr>
        <p:spPr>
          <a:xfrm>
            <a:off x="311700" y="262692"/>
            <a:ext cx="8520600" cy="8262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en" sz="1800" b="1" dirty="0">
                <a:solidFill>
                  <a:schemeClr val="tx1">
                    <a:lumMod val="50000"/>
                  </a:schemeClr>
                </a:solidFill>
                <a:latin typeface="Montserrat"/>
                <a:ea typeface="Montserrat"/>
                <a:cs typeface="Montserrat"/>
                <a:sym typeface="Montserrat"/>
              </a:rPr>
              <a:t>Import </a:t>
            </a:r>
            <a:r>
              <a:rPr lang="en" sz="1800" b="1" dirty="0">
                <a:solidFill>
                  <a:schemeClr val="tx1">
                    <a:lumMod val="50000"/>
                  </a:schemeClr>
                </a:solidFill>
                <a:latin typeface="Montserrat"/>
                <a:sym typeface="Montserrat"/>
              </a:rPr>
              <a:t>the</a:t>
            </a:r>
            <a:r>
              <a:rPr lang="en" sz="1800" b="1" dirty="0">
                <a:solidFill>
                  <a:schemeClr val="tx1">
                    <a:lumMod val="50000"/>
                  </a:schemeClr>
                </a:solidFill>
                <a:latin typeface="Montserrat"/>
                <a:ea typeface="Montserrat"/>
                <a:cs typeface="Montserrat"/>
                <a:sym typeface="Montserrat"/>
              </a:rPr>
              <a:t> </a:t>
            </a:r>
            <a:r>
              <a:rPr lang="en" sz="1800" b="1" dirty="0">
                <a:solidFill>
                  <a:schemeClr val="tx1">
                    <a:lumMod val="50000"/>
                  </a:schemeClr>
                </a:solidFill>
                <a:latin typeface="Montserrat"/>
                <a:sym typeface="Montserrat"/>
              </a:rPr>
              <a:t>Data</a:t>
            </a:r>
            <a:r>
              <a:rPr lang="en" sz="1800" b="1" dirty="0">
                <a:solidFill>
                  <a:schemeClr val="tx1">
                    <a:lumMod val="50000"/>
                  </a:schemeClr>
                </a:solidFill>
                <a:latin typeface="Montserrat"/>
                <a:ea typeface="Montserrat"/>
                <a:cs typeface="Montserrat"/>
                <a:sym typeface="Montserrat"/>
              </a:rPr>
              <a:t> </a:t>
            </a:r>
            <a:r>
              <a:rPr lang="en" sz="1800" b="1" dirty="0">
                <a:solidFill>
                  <a:schemeClr val="tx1">
                    <a:lumMod val="50000"/>
                  </a:schemeClr>
                </a:solidFill>
                <a:latin typeface="Montserrat"/>
                <a:sym typeface="Montserrat"/>
              </a:rPr>
              <a:t>from</a:t>
            </a:r>
            <a:r>
              <a:rPr lang="en" sz="1800" b="1" dirty="0">
                <a:solidFill>
                  <a:schemeClr val="tx1">
                    <a:lumMod val="50000"/>
                  </a:schemeClr>
                </a:solidFill>
                <a:latin typeface="Montserrat"/>
                <a:ea typeface="Montserrat"/>
                <a:cs typeface="Montserrat"/>
                <a:sym typeface="Montserrat"/>
              </a:rPr>
              <a:t> the SQL Database into PowerBI</a:t>
            </a:r>
            <a:endParaRPr sz="1800" b="1" dirty="0">
              <a:solidFill>
                <a:schemeClr val="tx1">
                  <a:lumMod val="50000"/>
                </a:schemeClr>
              </a:solidFill>
              <a:latin typeface="Montserrat"/>
              <a:ea typeface="Montserrat"/>
              <a:cs typeface="Montserrat"/>
              <a:sym typeface="Montserrat"/>
            </a:endParaRPr>
          </a:p>
        </p:txBody>
      </p:sp>
      <p:sp>
        <p:nvSpPr>
          <p:cNvPr id="152" name="Google Shape;152;p27"/>
          <p:cNvSpPr txBox="1">
            <a:spLocks noGrp="1"/>
          </p:cNvSpPr>
          <p:nvPr>
            <p:ph type="body" idx="1"/>
          </p:nvPr>
        </p:nvSpPr>
        <p:spPr>
          <a:xfrm>
            <a:off x="364272" y="728546"/>
            <a:ext cx="8468027" cy="4140104"/>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1800"/>
              <a:buNone/>
            </a:pPr>
            <a:r>
              <a:rPr lang="en" sz="1050" b="1" dirty="0">
                <a:latin typeface="Montserrat"/>
                <a:ea typeface="Montserrat"/>
                <a:cs typeface="Montserrat"/>
                <a:sym typeface="Montserrat"/>
              </a:rPr>
              <a:t>Insert the relevant screenshots verifying that the data is successfully inserted into PowerBI and do the required data cleaning or creation of measures for data analysis.</a:t>
            </a:r>
            <a:endParaRPr sz="1050" b="1" dirty="0">
              <a:latin typeface="Montserrat"/>
              <a:ea typeface="Montserrat"/>
              <a:cs typeface="Montserrat"/>
              <a:sym typeface="Montserrat"/>
            </a:endParaRPr>
          </a:p>
          <a:p>
            <a:pPr marL="0" lvl="0" indent="0" algn="l" rtl="0">
              <a:spcBef>
                <a:spcPts val="0"/>
              </a:spcBef>
              <a:spcAft>
                <a:spcPts val="0"/>
              </a:spcAft>
              <a:buSzPts val="1800"/>
              <a:buNone/>
            </a:pPr>
            <a:endParaRPr sz="1600" dirty="0">
              <a:latin typeface="Montserrat"/>
              <a:ea typeface="Montserrat"/>
              <a:cs typeface="Montserrat"/>
              <a:sym typeface="Montserrat"/>
            </a:endParaRPr>
          </a:p>
          <a:p>
            <a:pPr marL="0" lvl="0" indent="0" algn="l" rtl="0">
              <a:lnSpc>
                <a:spcPct val="100000"/>
              </a:lnSpc>
              <a:spcBef>
                <a:spcPts val="0"/>
              </a:spcBef>
              <a:spcAft>
                <a:spcPts val="0"/>
              </a:spcAft>
              <a:buSzPts val="1800"/>
              <a:buNone/>
            </a:pPr>
            <a:endParaRPr sz="1600" dirty="0">
              <a:latin typeface="Montserrat"/>
              <a:ea typeface="Montserrat"/>
              <a:cs typeface="Montserrat"/>
              <a:sym typeface="Montserrat"/>
            </a:endParaRPr>
          </a:p>
        </p:txBody>
      </p:sp>
      <p:pic>
        <p:nvPicPr>
          <p:cNvPr id="5" name="Picture 4">
            <a:extLst>
              <a:ext uri="{FF2B5EF4-FFF2-40B4-BE49-F238E27FC236}">
                <a16:creationId xmlns:a16="http://schemas.microsoft.com/office/drawing/2014/main" id="{9068EDC9-3B77-9084-F502-0B8F40C60D6A}"/>
              </a:ext>
            </a:extLst>
          </p:cNvPr>
          <p:cNvPicPr>
            <a:picLocks noChangeAspect="1"/>
          </p:cNvPicPr>
          <p:nvPr/>
        </p:nvPicPr>
        <p:blipFill rotWithShape="1">
          <a:blip r:embed="rId3"/>
          <a:srcRect b="7498"/>
          <a:stretch/>
        </p:blipFill>
        <p:spPr>
          <a:xfrm>
            <a:off x="490654" y="1169275"/>
            <a:ext cx="8341647" cy="3752129"/>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7"/>
          <p:cNvSpPr txBox="1">
            <a:spLocks noGrp="1"/>
          </p:cNvSpPr>
          <p:nvPr>
            <p:ph type="title"/>
          </p:nvPr>
        </p:nvSpPr>
        <p:spPr>
          <a:xfrm>
            <a:off x="311700" y="156117"/>
            <a:ext cx="8520600" cy="8262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None/>
            </a:pPr>
            <a:r>
              <a:rPr lang="en" sz="1800" b="1" dirty="0">
                <a:solidFill>
                  <a:schemeClr val="tx1">
                    <a:lumMod val="50000"/>
                  </a:schemeClr>
                </a:solidFill>
                <a:latin typeface="Montserrat"/>
                <a:ea typeface="Montserrat"/>
                <a:cs typeface="Montserrat"/>
                <a:sym typeface="Montserrat"/>
              </a:rPr>
              <a:t>Import the Data from the SQL Database into PowerBI</a:t>
            </a:r>
            <a:endParaRPr sz="1800" b="1" dirty="0">
              <a:solidFill>
                <a:schemeClr val="tx1">
                  <a:lumMod val="50000"/>
                </a:schemeClr>
              </a:solidFill>
              <a:latin typeface="Montserrat"/>
              <a:ea typeface="Montserrat"/>
              <a:cs typeface="Montserrat"/>
              <a:sym typeface="Montserrat"/>
            </a:endParaRPr>
          </a:p>
        </p:txBody>
      </p:sp>
      <p:pic>
        <p:nvPicPr>
          <p:cNvPr id="10" name="Picture 9">
            <a:extLst>
              <a:ext uri="{FF2B5EF4-FFF2-40B4-BE49-F238E27FC236}">
                <a16:creationId xmlns:a16="http://schemas.microsoft.com/office/drawing/2014/main" id="{379CE8A3-D325-42A3-9C9B-C6F14235E17F}"/>
              </a:ext>
            </a:extLst>
          </p:cNvPr>
          <p:cNvPicPr>
            <a:picLocks noChangeAspect="1"/>
          </p:cNvPicPr>
          <p:nvPr/>
        </p:nvPicPr>
        <p:blipFill rotWithShape="1">
          <a:blip r:embed="rId3"/>
          <a:srcRect r="894" b="8076"/>
          <a:stretch/>
        </p:blipFill>
        <p:spPr>
          <a:xfrm>
            <a:off x="449766" y="1802052"/>
            <a:ext cx="8441473" cy="3310916"/>
          </a:xfrm>
          <a:prstGeom prst="rect">
            <a:avLst/>
          </a:prstGeom>
          <a:ln w="19050">
            <a:solidFill>
              <a:schemeClr val="accent1">
                <a:lumMod val="50000"/>
                <a:lumOff val="50000"/>
              </a:schemeClr>
            </a:solidFill>
          </a:ln>
        </p:spPr>
      </p:pic>
      <p:sp>
        <p:nvSpPr>
          <p:cNvPr id="3" name="TextBox 2">
            <a:extLst>
              <a:ext uri="{FF2B5EF4-FFF2-40B4-BE49-F238E27FC236}">
                <a16:creationId xmlns:a16="http://schemas.microsoft.com/office/drawing/2014/main" id="{CA262682-911B-CCA1-3E8A-37423780D0C9}"/>
              </a:ext>
            </a:extLst>
          </p:cNvPr>
          <p:cNvSpPr txBox="1"/>
          <p:nvPr/>
        </p:nvSpPr>
        <p:spPr>
          <a:xfrm>
            <a:off x="111512" y="775171"/>
            <a:ext cx="8898673" cy="1015663"/>
          </a:xfrm>
          <a:prstGeom prst="rect">
            <a:avLst/>
          </a:prstGeom>
          <a:noFill/>
        </p:spPr>
        <p:txBody>
          <a:bodyPr wrap="square" rtlCol="0">
            <a:spAutoFit/>
          </a:bodyPr>
          <a:lstStyle/>
          <a:p>
            <a:r>
              <a:rPr lang="en-US" sz="1200" b="1" dirty="0">
                <a:latin typeface="+mj-lt"/>
              </a:rPr>
              <a:t>Transform the data by clicking on "Transform Data" or proceed directly to Power Query Editor to update the dataset. Change the data type in all columns to align with the required data format. For instance, currency figures should include a currency symbol, letters should be represented as "</a:t>
            </a:r>
            <a:r>
              <a:rPr lang="en-US" sz="1200" b="1" dirty="0" err="1">
                <a:latin typeface="+mj-lt"/>
              </a:rPr>
              <a:t>abc</a:t>
            </a:r>
            <a:r>
              <a:rPr lang="en-US" sz="1200" b="1" dirty="0">
                <a:latin typeface="+mj-lt"/>
              </a:rPr>
              <a:t>" and numerical values should be displayed as "123." Replace occurrences of "United States of America" with "USA." Extract the first three characters from the names of the months and prepend the date calendar symbol.</a:t>
            </a:r>
            <a:endParaRPr lang="en-IN" sz="1200" b="1" dirty="0">
              <a:latin typeface="+mj-lt"/>
            </a:endParaRPr>
          </a:p>
        </p:txBody>
      </p:sp>
    </p:spTree>
    <p:extLst>
      <p:ext uri="{BB962C8B-B14F-4D97-AF65-F5344CB8AC3E}">
        <p14:creationId xmlns:p14="http://schemas.microsoft.com/office/powerpoint/2010/main" val="37031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6" name="TextBox 5">
            <a:extLst>
              <a:ext uri="{FF2B5EF4-FFF2-40B4-BE49-F238E27FC236}">
                <a16:creationId xmlns:a16="http://schemas.microsoft.com/office/drawing/2014/main" id="{7B95A42B-5778-5F1C-21EB-95A37703A0BD}"/>
              </a:ext>
            </a:extLst>
          </p:cNvPr>
          <p:cNvSpPr txBox="1"/>
          <p:nvPr/>
        </p:nvSpPr>
        <p:spPr>
          <a:xfrm>
            <a:off x="408878" y="74341"/>
            <a:ext cx="7151650" cy="646331"/>
          </a:xfrm>
          <a:prstGeom prst="rect">
            <a:avLst/>
          </a:prstGeom>
          <a:noFill/>
        </p:spPr>
        <p:txBody>
          <a:bodyPr wrap="square" rtlCol="0">
            <a:spAutoFit/>
          </a:bodyPr>
          <a:lstStyle/>
          <a:p>
            <a:r>
              <a:rPr lang="en-US" sz="1800" b="1" dirty="0">
                <a:solidFill>
                  <a:schemeClr val="tx1">
                    <a:lumMod val="50000"/>
                  </a:schemeClr>
                </a:solidFill>
                <a:latin typeface="Montserrat" panose="00000500000000000000" pitchFamily="2" charset="0"/>
              </a:rPr>
              <a:t>Created measures and use them to Visualize the data and make an interactive visualization</a:t>
            </a:r>
            <a:r>
              <a:rPr lang="en-US" b="1" dirty="0">
                <a:solidFill>
                  <a:schemeClr val="tx1">
                    <a:lumMod val="50000"/>
                  </a:schemeClr>
                </a:solidFill>
                <a:latin typeface="Montserrat" panose="00000500000000000000" pitchFamily="2" charset="0"/>
              </a:rPr>
              <a:t>.</a:t>
            </a:r>
            <a:endParaRPr lang="en-IN" b="1" dirty="0">
              <a:solidFill>
                <a:schemeClr val="tx1">
                  <a:lumMod val="50000"/>
                </a:schemeClr>
              </a:solidFill>
              <a:latin typeface="Montserrat" panose="00000500000000000000" pitchFamily="2" charset="0"/>
            </a:endParaRPr>
          </a:p>
        </p:txBody>
      </p:sp>
      <p:pic>
        <p:nvPicPr>
          <p:cNvPr id="8" name="Picture 7">
            <a:extLst>
              <a:ext uri="{FF2B5EF4-FFF2-40B4-BE49-F238E27FC236}">
                <a16:creationId xmlns:a16="http://schemas.microsoft.com/office/drawing/2014/main" id="{5A550927-8B2C-B305-C6AB-894F26EC1E09}"/>
              </a:ext>
            </a:extLst>
          </p:cNvPr>
          <p:cNvPicPr>
            <a:picLocks noChangeAspect="1"/>
          </p:cNvPicPr>
          <p:nvPr/>
        </p:nvPicPr>
        <p:blipFill rotWithShape="1">
          <a:blip r:embed="rId3"/>
          <a:srcRect l="2684" t="18210" r="25771" b="8366"/>
          <a:stretch/>
        </p:blipFill>
        <p:spPr>
          <a:xfrm>
            <a:off x="163552" y="929267"/>
            <a:ext cx="8831765" cy="4139891"/>
          </a:xfrm>
          <a:prstGeom prst="rect">
            <a:avLst/>
          </a:prstGeom>
        </p:spPr>
      </p:pic>
    </p:spTree>
    <p:extLst>
      <p:ext uri="{BB962C8B-B14F-4D97-AF65-F5344CB8AC3E}">
        <p14:creationId xmlns:p14="http://schemas.microsoft.com/office/powerpoint/2010/main" val="34718043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3" name="Picture 2">
            <a:extLst>
              <a:ext uri="{FF2B5EF4-FFF2-40B4-BE49-F238E27FC236}">
                <a16:creationId xmlns:a16="http://schemas.microsoft.com/office/drawing/2014/main" id="{93EEE19F-0A05-5B5B-477F-74D345935A5F}"/>
              </a:ext>
            </a:extLst>
          </p:cNvPr>
          <p:cNvPicPr>
            <a:picLocks noChangeAspect="1"/>
          </p:cNvPicPr>
          <p:nvPr/>
        </p:nvPicPr>
        <p:blipFill rotWithShape="1">
          <a:blip r:embed="rId3"/>
          <a:srcRect l="9025" t="18211" r="22520" b="12846"/>
          <a:stretch/>
        </p:blipFill>
        <p:spPr>
          <a:xfrm>
            <a:off x="193288" y="862361"/>
            <a:ext cx="8802029" cy="4192859"/>
          </a:xfrm>
          <a:prstGeom prst="rect">
            <a:avLst/>
          </a:prstGeom>
        </p:spPr>
      </p:pic>
      <p:sp>
        <p:nvSpPr>
          <p:cNvPr id="4" name="TextBox 3">
            <a:extLst>
              <a:ext uri="{FF2B5EF4-FFF2-40B4-BE49-F238E27FC236}">
                <a16:creationId xmlns:a16="http://schemas.microsoft.com/office/drawing/2014/main" id="{013E23BB-453A-752B-458A-7DD796BE1DA0}"/>
              </a:ext>
            </a:extLst>
          </p:cNvPr>
          <p:cNvSpPr txBox="1"/>
          <p:nvPr/>
        </p:nvSpPr>
        <p:spPr>
          <a:xfrm>
            <a:off x="453483" y="163552"/>
            <a:ext cx="6713034" cy="584775"/>
          </a:xfrm>
          <a:prstGeom prst="rect">
            <a:avLst/>
          </a:prstGeom>
          <a:noFill/>
        </p:spPr>
        <p:txBody>
          <a:bodyPr wrap="square" rtlCol="0">
            <a:spAutoFit/>
          </a:bodyPr>
          <a:lstStyle/>
          <a:p>
            <a:r>
              <a:rPr lang="en" sz="1800" b="1" dirty="0">
                <a:solidFill>
                  <a:schemeClr val="tx1">
                    <a:lumMod val="50000"/>
                  </a:schemeClr>
                </a:solidFill>
                <a:latin typeface="Montserrat" panose="00000500000000000000" pitchFamily="2" charset="0"/>
                <a:ea typeface="Montserrat"/>
                <a:cs typeface="Montserrat"/>
                <a:sym typeface="Montserrat"/>
              </a:rPr>
              <a:t>Interactive Dashboard by using visualization tools</a:t>
            </a:r>
            <a:endParaRPr lang="en-IN" sz="1800" dirty="0">
              <a:solidFill>
                <a:schemeClr val="tx1">
                  <a:lumMod val="50000"/>
                </a:schemeClr>
              </a:solidFill>
              <a:latin typeface="Montserrat" panose="00000500000000000000" pitchFamily="2" charset="0"/>
            </a:endParaRPr>
          </a:p>
          <a:p>
            <a:endParaRPr lang="en-IN" dirty="0"/>
          </a:p>
        </p:txBody>
      </p:sp>
    </p:spTree>
    <p:extLst>
      <p:ext uri="{BB962C8B-B14F-4D97-AF65-F5344CB8AC3E}">
        <p14:creationId xmlns:p14="http://schemas.microsoft.com/office/powerpoint/2010/main" val="3710497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2" name="TextBox 1">
            <a:extLst>
              <a:ext uri="{FF2B5EF4-FFF2-40B4-BE49-F238E27FC236}">
                <a16:creationId xmlns:a16="http://schemas.microsoft.com/office/drawing/2014/main" id="{E40133C4-2668-86A3-AED4-901DD9C041E3}"/>
              </a:ext>
            </a:extLst>
          </p:cNvPr>
          <p:cNvSpPr txBox="1"/>
          <p:nvPr/>
        </p:nvSpPr>
        <p:spPr>
          <a:xfrm>
            <a:off x="144584" y="1013274"/>
            <a:ext cx="8999416" cy="3600986"/>
          </a:xfrm>
          <a:prstGeom prst="rect">
            <a:avLst/>
          </a:prstGeom>
          <a:noFill/>
        </p:spPr>
        <p:txBody>
          <a:bodyPr wrap="square" rtlCol="0">
            <a:spAutoFit/>
          </a:bodyPr>
          <a:lstStyle/>
          <a:p>
            <a:pPr marL="285750" indent="-285750" algn="l">
              <a:buFont typeface="Wingdings" panose="05000000000000000000" pitchFamily="2" charset="2"/>
              <a:buChar char="§"/>
            </a:pPr>
            <a:r>
              <a:rPr lang="en-US" b="0" i="0" dirty="0">
                <a:solidFill>
                  <a:srgbClr val="374151"/>
                </a:solidFill>
                <a:effectLst/>
                <a:latin typeface="+mj-lt"/>
              </a:rPr>
              <a:t> </a:t>
            </a:r>
            <a:r>
              <a:rPr lang="en-US" b="1" i="0" dirty="0">
                <a:solidFill>
                  <a:schemeClr val="tx2">
                    <a:lumMod val="10000"/>
                  </a:schemeClr>
                </a:solidFill>
                <a:effectLst/>
                <a:latin typeface="+mj-lt"/>
              </a:rPr>
              <a:t>Paseo had the highest total transactions at 202, followed by Velo and VTT tied at 109.</a:t>
            </a:r>
          </a:p>
          <a:p>
            <a:pPr marL="285750" indent="-285750" algn="l">
              <a:buFont typeface="Wingdings" panose="05000000000000000000" pitchFamily="2" charset="2"/>
              <a:buChar char="§"/>
            </a:pPr>
            <a:r>
              <a:rPr lang="en-US" b="1" i="0" dirty="0">
                <a:solidFill>
                  <a:schemeClr val="tx2">
                    <a:lumMod val="10000"/>
                  </a:schemeClr>
                </a:solidFill>
                <a:effectLst/>
                <a:latin typeface="+mj-lt"/>
              </a:rPr>
              <a:t> Paseo accounted for $15.29M of total profit.</a:t>
            </a:r>
          </a:p>
          <a:p>
            <a:pPr marL="285750" indent="-285750" algn="l">
              <a:buFont typeface="Wingdings" panose="05000000000000000000" pitchFamily="2" charset="2"/>
              <a:buChar char="§"/>
            </a:pPr>
            <a:r>
              <a:rPr lang="en-US" b="1" i="0" dirty="0">
                <a:solidFill>
                  <a:schemeClr val="tx2">
                    <a:lumMod val="10000"/>
                  </a:schemeClr>
                </a:solidFill>
                <a:effectLst/>
                <a:latin typeface="+mj-lt"/>
              </a:rPr>
              <a:t> Paseo contributed to 27.40% of the total profit in the country.</a:t>
            </a:r>
          </a:p>
          <a:p>
            <a:pPr marL="285750" indent="-285750" algn="l">
              <a:buFont typeface="Wingdings" panose="05000000000000000000" pitchFamily="2" charset="2"/>
              <a:buChar char="§"/>
            </a:pPr>
            <a:r>
              <a:rPr lang="en-US" b="1" i="0" dirty="0">
                <a:solidFill>
                  <a:schemeClr val="tx2">
                    <a:lumMod val="10000"/>
                  </a:schemeClr>
                </a:solidFill>
                <a:effectLst/>
                <a:latin typeface="+mj-lt"/>
              </a:rPr>
              <a:t> Paseo represented 16.87% of the total profit in its segment.</a:t>
            </a:r>
          </a:p>
          <a:p>
            <a:pPr marL="285750" indent="-285750" algn="l">
              <a:buFont typeface="Wingdings" panose="05000000000000000000" pitchFamily="2" charset="2"/>
              <a:buChar char="§"/>
            </a:pPr>
            <a:r>
              <a:rPr lang="en-US" b="1" i="0" dirty="0">
                <a:solidFill>
                  <a:schemeClr val="tx2">
                    <a:lumMod val="10000"/>
                  </a:schemeClr>
                </a:solidFill>
                <a:effectLst/>
                <a:latin typeface="+mj-lt"/>
              </a:rPr>
              <a:t> The government segment generated 62.84% of the total profit, while the enterprise segment had negative returns affecting the overall ROI.</a:t>
            </a:r>
          </a:p>
          <a:p>
            <a:pPr marL="285750" indent="-285750" algn="l">
              <a:buFont typeface="Wingdings" panose="05000000000000000000" pitchFamily="2" charset="2"/>
              <a:buChar char="§"/>
            </a:pPr>
            <a:r>
              <a:rPr lang="en-US" b="1" i="0" dirty="0">
                <a:solidFill>
                  <a:schemeClr val="tx2">
                    <a:lumMod val="10000"/>
                  </a:schemeClr>
                </a:solidFill>
                <a:effectLst/>
                <a:latin typeface="+mj-lt"/>
              </a:rPr>
              <a:t> France accounted for 22.38% of the total profit, being the most profitable country.</a:t>
            </a:r>
          </a:p>
          <a:p>
            <a:pPr marL="285750" indent="-285750" algn="l">
              <a:buFont typeface="Wingdings" panose="05000000000000000000" pitchFamily="2" charset="2"/>
              <a:buChar char="§"/>
            </a:pPr>
            <a:r>
              <a:rPr lang="en-US" b="1" i="0" dirty="0">
                <a:solidFill>
                  <a:schemeClr val="tx2">
                    <a:lumMod val="10000"/>
                  </a:schemeClr>
                </a:solidFill>
                <a:effectLst/>
                <a:latin typeface="+mj-lt"/>
              </a:rPr>
              <a:t>Between September 2013 and December 2014, there was a significant increase in both total sales (167.59%) and total profit (165.29%).</a:t>
            </a:r>
          </a:p>
          <a:p>
            <a:pPr marL="285750" indent="-285750" algn="l">
              <a:buFont typeface="Wingdings" panose="05000000000000000000" pitchFamily="2" charset="2"/>
              <a:buChar char="§"/>
            </a:pPr>
            <a:r>
              <a:rPr lang="en-US" b="1" i="0" dirty="0">
                <a:solidFill>
                  <a:schemeClr val="tx2">
                    <a:lumMod val="10000"/>
                  </a:schemeClr>
                </a:solidFill>
                <a:effectLst/>
                <a:latin typeface="+mj-lt"/>
              </a:rPr>
              <a:t> The sum of profit had an interesting recent trend, starting in July 2014 and rising by 119.27% in just 5 months.</a:t>
            </a:r>
          </a:p>
          <a:p>
            <a:pPr marL="285750" indent="-285750" algn="l">
              <a:buFont typeface="Wingdings" panose="05000000000000000000" pitchFamily="2" charset="2"/>
              <a:buChar char="§"/>
            </a:pPr>
            <a:r>
              <a:rPr lang="en-US" b="1" i="0" dirty="0">
                <a:solidFill>
                  <a:schemeClr val="tx2">
                    <a:lumMod val="10000"/>
                  </a:schemeClr>
                </a:solidFill>
                <a:effectLst/>
                <a:latin typeface="+mj-lt"/>
              </a:rPr>
              <a:t>During the steepest incline between July and December 2014, the profit jumped from 9,23,865.69 to 20,25,765.90.</a:t>
            </a:r>
          </a:p>
          <a:p>
            <a:pPr marL="285750" indent="-285750" algn="l">
              <a:buFont typeface="Wingdings" panose="05000000000000000000" pitchFamily="2" charset="2"/>
              <a:buChar char="§"/>
            </a:pPr>
            <a:r>
              <a:rPr lang="en-US" b="1" i="0" dirty="0">
                <a:solidFill>
                  <a:schemeClr val="tx2">
                    <a:lumMod val="10000"/>
                  </a:schemeClr>
                </a:solidFill>
                <a:effectLst/>
                <a:latin typeface="+mj-lt"/>
              </a:rPr>
              <a:t>Across all metrics, the sum of profit showed the most interesting recent trend, experiencing significant growth starting in July 2014.</a:t>
            </a:r>
          </a:p>
          <a:p>
            <a:endParaRPr lang="en-IN" sz="1800" b="1" dirty="0">
              <a:solidFill>
                <a:srgbClr val="04A57E"/>
              </a:solidFill>
              <a:latin typeface="Montserrat"/>
            </a:endParaRPr>
          </a:p>
        </p:txBody>
      </p:sp>
      <p:sp>
        <p:nvSpPr>
          <p:cNvPr id="3" name="TextBox 2">
            <a:extLst>
              <a:ext uri="{FF2B5EF4-FFF2-40B4-BE49-F238E27FC236}">
                <a16:creationId xmlns:a16="http://schemas.microsoft.com/office/drawing/2014/main" id="{6934EFB7-BE05-D20C-2CBD-8B847275A176}"/>
              </a:ext>
            </a:extLst>
          </p:cNvPr>
          <p:cNvSpPr txBox="1"/>
          <p:nvPr/>
        </p:nvSpPr>
        <p:spPr>
          <a:xfrm>
            <a:off x="371708" y="190686"/>
            <a:ext cx="6869151" cy="369332"/>
          </a:xfrm>
          <a:prstGeom prst="rect">
            <a:avLst/>
          </a:prstGeom>
          <a:noFill/>
        </p:spPr>
        <p:txBody>
          <a:bodyPr wrap="square" rtlCol="0">
            <a:spAutoFit/>
          </a:bodyPr>
          <a:lstStyle/>
          <a:p>
            <a:r>
              <a:rPr lang="en-IN" sz="1800" b="1" dirty="0">
                <a:solidFill>
                  <a:schemeClr val="tx1">
                    <a:lumMod val="50000"/>
                  </a:schemeClr>
                </a:solidFill>
                <a:latin typeface="Montserrat" panose="00000500000000000000" pitchFamily="2" charset="0"/>
              </a:rPr>
              <a:t>Key Insights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2" name="TextBox 1">
            <a:extLst>
              <a:ext uri="{FF2B5EF4-FFF2-40B4-BE49-F238E27FC236}">
                <a16:creationId xmlns:a16="http://schemas.microsoft.com/office/drawing/2014/main" id="{ADDB4EEF-8606-F2AE-8CBD-E2F3159FB78A}"/>
              </a:ext>
            </a:extLst>
          </p:cNvPr>
          <p:cNvSpPr txBox="1"/>
          <p:nvPr/>
        </p:nvSpPr>
        <p:spPr>
          <a:xfrm>
            <a:off x="185854" y="765717"/>
            <a:ext cx="8824331" cy="3970318"/>
          </a:xfrm>
          <a:prstGeom prst="rect">
            <a:avLst/>
          </a:prstGeom>
          <a:noFill/>
        </p:spPr>
        <p:txBody>
          <a:bodyPr wrap="square" rtlCol="0">
            <a:spAutoFit/>
          </a:bodyPr>
          <a:lstStyle/>
          <a:p>
            <a:r>
              <a:rPr lang="en-US" b="1" dirty="0">
                <a:solidFill>
                  <a:schemeClr val="tx2">
                    <a:lumMod val="10000"/>
                  </a:schemeClr>
                </a:solidFill>
                <a:latin typeface="Arial Black" panose="020B0A04020102020204" pitchFamily="34" charset="0"/>
              </a:rPr>
              <a:t>RECOMMENDATIONS:</a:t>
            </a:r>
          </a:p>
          <a:p>
            <a:endParaRPr lang="en-US" dirty="0">
              <a:solidFill>
                <a:schemeClr val="tx2">
                  <a:lumMod val="10000"/>
                </a:schemeClr>
              </a:solidFill>
              <a:latin typeface="+mj-lt"/>
            </a:endParaRPr>
          </a:p>
          <a:p>
            <a:pPr marL="285750" indent="-285750" algn="l">
              <a:buFont typeface="Wingdings" panose="05000000000000000000" pitchFamily="2" charset="2"/>
              <a:buChar char="§"/>
            </a:pPr>
            <a:r>
              <a:rPr lang="en-US" b="1" i="0" dirty="0">
                <a:solidFill>
                  <a:schemeClr val="bg2">
                    <a:lumMod val="50000"/>
                  </a:schemeClr>
                </a:solidFill>
                <a:effectLst/>
                <a:latin typeface="+mj-lt"/>
              </a:rPr>
              <a:t>Enterprise is out of business with negative profits. Focus and strategic measures should be taken to minimize further losses.</a:t>
            </a:r>
          </a:p>
          <a:p>
            <a:pPr marL="285750" indent="-285750" algn="l">
              <a:buFont typeface="Wingdings" panose="05000000000000000000" pitchFamily="2" charset="2"/>
              <a:buChar char="§"/>
            </a:pPr>
            <a:r>
              <a:rPr lang="en-US" b="1" i="0" dirty="0">
                <a:solidFill>
                  <a:schemeClr val="bg2">
                    <a:lumMod val="50000"/>
                  </a:schemeClr>
                </a:solidFill>
                <a:effectLst/>
                <a:latin typeface="+mj-lt"/>
              </a:rPr>
              <a:t>Study the successful government segment to learn their strategy and marketing philosophy.</a:t>
            </a:r>
          </a:p>
          <a:p>
            <a:pPr marL="285750" indent="-285750" algn="l">
              <a:buFont typeface="Wingdings" panose="05000000000000000000" pitchFamily="2" charset="2"/>
              <a:buChar char="§"/>
            </a:pPr>
            <a:r>
              <a:rPr lang="en-US" b="1" i="0" dirty="0">
                <a:solidFill>
                  <a:schemeClr val="bg2">
                    <a:lumMod val="50000"/>
                  </a:schemeClr>
                </a:solidFill>
                <a:effectLst/>
                <a:latin typeface="+mj-lt"/>
              </a:rPr>
              <a:t>Paseo is the top-selling product across all </a:t>
            </a:r>
            <a:r>
              <a:rPr lang="en-US" b="1" dirty="0">
                <a:solidFill>
                  <a:schemeClr val="bg2">
                    <a:lumMod val="50000"/>
                  </a:schemeClr>
                </a:solidFill>
                <a:latin typeface="+mj-lt"/>
              </a:rPr>
              <a:t>segments</a:t>
            </a:r>
            <a:r>
              <a:rPr lang="en-US" b="1" i="0" dirty="0">
                <a:solidFill>
                  <a:schemeClr val="bg2">
                    <a:lumMod val="50000"/>
                  </a:schemeClr>
                </a:solidFill>
                <a:effectLst/>
                <a:latin typeface="+mj-lt"/>
              </a:rPr>
              <a:t> and countries. Consider expanding production for higher ROI.</a:t>
            </a:r>
          </a:p>
          <a:p>
            <a:pPr marL="285750" indent="-285750" algn="l">
              <a:buFont typeface="Wingdings" panose="05000000000000000000" pitchFamily="2" charset="2"/>
              <a:buChar char="§"/>
            </a:pPr>
            <a:r>
              <a:rPr lang="en-US" b="1" i="0" dirty="0">
                <a:solidFill>
                  <a:schemeClr val="bg2">
                    <a:lumMod val="50000"/>
                  </a:schemeClr>
                </a:solidFill>
                <a:effectLst/>
                <a:latin typeface="+mj-lt"/>
              </a:rPr>
              <a:t>October showed consistently high performance when comparing 2013 and 2014.</a:t>
            </a:r>
          </a:p>
          <a:p>
            <a:pPr marL="285750" indent="-285750" algn="l">
              <a:buFont typeface="Wingdings" panose="05000000000000000000" pitchFamily="2" charset="2"/>
              <a:buChar char="§"/>
            </a:pPr>
            <a:r>
              <a:rPr lang="en-US" b="1" i="0" dirty="0">
                <a:solidFill>
                  <a:schemeClr val="bg2">
                    <a:lumMod val="50000"/>
                  </a:schemeClr>
                </a:solidFill>
                <a:effectLst/>
                <a:latin typeface="+mj-lt"/>
              </a:rPr>
              <a:t>Investigate the cause of the decline in December 2013 to avoid a recurrence.</a:t>
            </a:r>
          </a:p>
          <a:p>
            <a:endParaRPr lang="en-US" dirty="0">
              <a:latin typeface="+mj-lt"/>
            </a:endParaRPr>
          </a:p>
          <a:p>
            <a:r>
              <a:rPr lang="en-US" b="1" dirty="0">
                <a:solidFill>
                  <a:schemeClr val="tx2">
                    <a:lumMod val="10000"/>
                  </a:schemeClr>
                </a:solidFill>
                <a:latin typeface="Arial Black" panose="020B0A04020102020204" pitchFamily="34" charset="0"/>
              </a:rPr>
              <a:t>CONCLUSION:</a:t>
            </a:r>
          </a:p>
          <a:p>
            <a:endParaRPr lang="en-US" dirty="0">
              <a:solidFill>
                <a:schemeClr val="bg2">
                  <a:lumMod val="50000"/>
                </a:schemeClr>
              </a:solidFill>
              <a:latin typeface="+mj-lt"/>
            </a:endParaRPr>
          </a:p>
          <a:p>
            <a:pPr algn="l"/>
            <a:r>
              <a:rPr lang="en-US" b="1" dirty="0">
                <a:solidFill>
                  <a:schemeClr val="bg2">
                    <a:lumMod val="50000"/>
                  </a:schemeClr>
                </a:solidFill>
                <a:latin typeface="+mj-lt"/>
              </a:rPr>
              <a:t>After analyzing the financial data,</a:t>
            </a:r>
            <a:r>
              <a:rPr lang="en-US" b="1" i="0" dirty="0">
                <a:solidFill>
                  <a:schemeClr val="bg2">
                    <a:lumMod val="50000"/>
                  </a:schemeClr>
                </a:solidFill>
                <a:effectLst/>
                <a:latin typeface="+mj-lt"/>
              </a:rPr>
              <a:t> </a:t>
            </a:r>
            <a:r>
              <a:rPr lang="en-US" b="1" dirty="0">
                <a:solidFill>
                  <a:schemeClr val="bg2">
                    <a:lumMod val="50000"/>
                  </a:schemeClr>
                </a:solidFill>
                <a:latin typeface="+mj-lt"/>
              </a:rPr>
              <a:t>i</a:t>
            </a:r>
            <a:r>
              <a:rPr lang="en-US" b="1" i="0" dirty="0">
                <a:solidFill>
                  <a:schemeClr val="bg2">
                    <a:lumMod val="50000"/>
                  </a:schemeClr>
                </a:solidFill>
                <a:effectLst/>
                <a:latin typeface="+mj-lt"/>
              </a:rPr>
              <a:t>t is evident that the Paseo brand bicycle is the most profitable product for the organization, indicating the need to prioritize its production and invest in unique features for increased future profitability. On the other hand, the Carretera Premium brand bicycle is facing challenges in competing with rivals due to ineffective marketing strategies, limited brand awareness, and strong competition. To improve its performance, the brand should focus on better marketing, competitive pricing, and enhancing brand awareness within its target market</a:t>
            </a:r>
            <a:r>
              <a:rPr lang="en-US" b="1" i="0" dirty="0">
                <a:solidFill>
                  <a:srgbClr val="374151"/>
                </a:solidFill>
                <a:effectLst/>
                <a:latin typeface="+mj-lt"/>
              </a:rPr>
              <a:t>.</a:t>
            </a:r>
            <a:endParaRPr lang="en-IN" b="1" dirty="0">
              <a:latin typeface="+mj-lt"/>
            </a:endParaRPr>
          </a:p>
        </p:txBody>
      </p:sp>
      <p:sp>
        <p:nvSpPr>
          <p:cNvPr id="3" name="TextBox 2">
            <a:extLst>
              <a:ext uri="{FF2B5EF4-FFF2-40B4-BE49-F238E27FC236}">
                <a16:creationId xmlns:a16="http://schemas.microsoft.com/office/drawing/2014/main" id="{5E6CF38E-3DEE-39BC-F925-B470EE65312A}"/>
              </a:ext>
            </a:extLst>
          </p:cNvPr>
          <p:cNvSpPr txBox="1"/>
          <p:nvPr/>
        </p:nvSpPr>
        <p:spPr>
          <a:xfrm>
            <a:off x="252760" y="222799"/>
            <a:ext cx="6504878" cy="369332"/>
          </a:xfrm>
          <a:prstGeom prst="rect">
            <a:avLst/>
          </a:prstGeom>
          <a:noFill/>
        </p:spPr>
        <p:txBody>
          <a:bodyPr wrap="square" rtlCol="0">
            <a:spAutoFit/>
          </a:bodyPr>
          <a:lstStyle/>
          <a:p>
            <a:r>
              <a:rPr lang="en-IN" sz="1800" b="1" dirty="0">
                <a:solidFill>
                  <a:schemeClr val="tx1">
                    <a:lumMod val="50000"/>
                  </a:schemeClr>
                </a:solidFill>
                <a:latin typeface="Montserrat" panose="00000500000000000000" pitchFamily="2" charset="0"/>
              </a:rPr>
              <a:t>Recommendations and Conclusion</a:t>
            </a:r>
            <a:endParaRPr lang="en-IN" sz="1800" dirty="0">
              <a:solidFill>
                <a:schemeClr val="tx1">
                  <a:lumMod val="50000"/>
                </a:schemeClr>
              </a:solidFill>
              <a:latin typeface="Montserrat" panose="00000500000000000000" pitchFamily="2" charset="0"/>
            </a:endParaRPr>
          </a:p>
        </p:txBody>
      </p:sp>
    </p:spTree>
    <p:extLst>
      <p:ext uri="{BB962C8B-B14F-4D97-AF65-F5344CB8AC3E}">
        <p14:creationId xmlns:p14="http://schemas.microsoft.com/office/powerpoint/2010/main" val="4114748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98042"/>
            <a:ext cx="8520600" cy="8010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4200"/>
              <a:buNone/>
            </a:pPr>
            <a:r>
              <a:rPr lang="en" sz="1800" b="1" dirty="0">
                <a:solidFill>
                  <a:schemeClr val="tx1">
                    <a:lumMod val="50000"/>
                  </a:schemeClr>
                </a:solidFill>
                <a:latin typeface="Montserrat"/>
                <a:ea typeface="Montserrat"/>
                <a:cs typeface="Montserrat"/>
                <a:sym typeface="Montserrat"/>
              </a:rPr>
              <a:t>Data Exploration </a:t>
            </a:r>
            <a:endParaRPr sz="1800" b="1" dirty="0">
              <a:solidFill>
                <a:schemeClr val="tx1">
                  <a:lumMod val="50000"/>
                </a:schemeClr>
              </a:solidFill>
              <a:latin typeface="Montserrat"/>
              <a:ea typeface="Montserrat"/>
              <a:cs typeface="Montserrat"/>
              <a:sym typeface="Montserrat"/>
            </a:endParaRPr>
          </a:p>
        </p:txBody>
      </p:sp>
      <p:sp>
        <p:nvSpPr>
          <p:cNvPr id="81" name="Google Shape;81;p17"/>
          <p:cNvSpPr txBox="1">
            <a:spLocks noGrp="1"/>
          </p:cNvSpPr>
          <p:nvPr>
            <p:ph type="body" idx="1"/>
          </p:nvPr>
        </p:nvSpPr>
        <p:spPr>
          <a:xfrm>
            <a:off x="126380" y="817756"/>
            <a:ext cx="6333893" cy="3910361"/>
          </a:xfrm>
          <a:prstGeom prst="rect">
            <a:avLst/>
          </a:prstGeom>
          <a:noFill/>
          <a:ln>
            <a:noFill/>
          </a:ln>
        </p:spPr>
        <p:txBody>
          <a:bodyPr spcFirstLastPara="1" wrap="square" lIns="91425" tIns="91425" rIns="91425" bIns="91425" anchor="t" anchorCtr="0">
            <a:normAutofit fontScale="85000" lnSpcReduction="20000"/>
          </a:bodyPr>
          <a:lstStyle/>
          <a:p>
            <a:pPr marL="114300" lvl="0" indent="0" algn="l" rtl="0">
              <a:lnSpc>
                <a:spcPct val="100000"/>
              </a:lnSpc>
              <a:spcBef>
                <a:spcPts val="0"/>
              </a:spcBef>
              <a:spcAft>
                <a:spcPts val="0"/>
              </a:spcAft>
              <a:buSzPts val="1800"/>
              <a:buNone/>
            </a:pPr>
            <a:endParaRPr lang="en" dirty="0">
              <a:latin typeface="Montserrat"/>
              <a:ea typeface="Montserrat"/>
              <a:cs typeface="Montserrat"/>
              <a:sym typeface="Montserrat"/>
            </a:endParaRPr>
          </a:p>
          <a:p>
            <a:pPr lvl="0" algn="l" rtl="0">
              <a:lnSpc>
                <a:spcPct val="100000"/>
              </a:lnSpc>
              <a:spcBef>
                <a:spcPts val="0"/>
              </a:spcBef>
              <a:spcAft>
                <a:spcPts val="0"/>
              </a:spcAft>
              <a:buSzPts val="1800"/>
              <a:buFont typeface="Courier New" panose="02070309020205020404" pitchFamily="49" charset="0"/>
              <a:buChar char="o"/>
            </a:pPr>
            <a:endParaRPr lang="en" sz="1500" dirty="0">
              <a:latin typeface="Montserrat"/>
              <a:ea typeface="Montserrat"/>
              <a:cs typeface="Montserrat"/>
              <a:sym typeface="Montserrat"/>
            </a:endParaRPr>
          </a:p>
          <a:p>
            <a:pPr lvl="0" algn="l" rtl="0">
              <a:lnSpc>
                <a:spcPct val="100000"/>
              </a:lnSpc>
              <a:spcBef>
                <a:spcPts val="0"/>
              </a:spcBef>
              <a:spcAft>
                <a:spcPts val="0"/>
              </a:spcAft>
              <a:buSzPts val="1800"/>
              <a:buFont typeface="Courier New" panose="02070309020205020404" pitchFamily="49" charset="0"/>
              <a:buChar char="o"/>
            </a:pPr>
            <a:endParaRPr lang="en" sz="1500" dirty="0">
              <a:latin typeface="Montserrat"/>
              <a:ea typeface="Montserrat"/>
              <a:cs typeface="Montserrat"/>
              <a:sym typeface="Montserrat"/>
            </a:endParaRPr>
          </a:p>
          <a:p>
            <a:pPr lvl="0" algn="l" rtl="0">
              <a:lnSpc>
                <a:spcPct val="100000"/>
              </a:lnSpc>
              <a:spcBef>
                <a:spcPts val="0"/>
              </a:spcBef>
              <a:spcAft>
                <a:spcPts val="0"/>
              </a:spcAft>
              <a:buSzPts val="1800"/>
              <a:buFont typeface="Wingdings" panose="05000000000000000000" pitchFamily="2" charset="2"/>
              <a:buChar char="§"/>
            </a:pPr>
            <a:r>
              <a:rPr lang="en-US" sz="1500" b="1" dirty="0">
                <a:latin typeface="+mj-lt"/>
              </a:rPr>
              <a:t>It is data from an organization about the sales of premium bicycle brands. This data is crucial in understanding market position, identifying trends, and making an informed business decision.</a:t>
            </a:r>
          </a:p>
          <a:p>
            <a:pPr lvl="0" algn="l" rtl="0">
              <a:lnSpc>
                <a:spcPct val="100000"/>
              </a:lnSpc>
              <a:spcBef>
                <a:spcPts val="0"/>
              </a:spcBef>
              <a:spcAft>
                <a:spcPts val="0"/>
              </a:spcAft>
              <a:buSzPts val="1800"/>
              <a:buFont typeface="Wingdings" panose="05000000000000000000" pitchFamily="2" charset="2"/>
              <a:buChar char="§"/>
            </a:pPr>
            <a:endParaRPr lang="en-US" sz="1500" b="1" dirty="0">
              <a:latin typeface="+mj-lt"/>
            </a:endParaRPr>
          </a:p>
          <a:p>
            <a:pPr lvl="0" algn="l" rtl="0">
              <a:lnSpc>
                <a:spcPct val="100000"/>
              </a:lnSpc>
              <a:spcBef>
                <a:spcPts val="0"/>
              </a:spcBef>
              <a:spcAft>
                <a:spcPts val="0"/>
              </a:spcAft>
              <a:buSzPts val="1800"/>
              <a:buFont typeface="Wingdings" panose="05000000000000000000" pitchFamily="2" charset="2"/>
              <a:buChar char="§"/>
            </a:pPr>
            <a:r>
              <a:rPr lang="en-US" sz="1500" b="1" dirty="0">
                <a:latin typeface="+mj-lt"/>
              </a:rPr>
              <a:t>This data allows us to track the sales of bicycle brands over time and gives us a clear understanding of bicycle brands’ popularity and market share.</a:t>
            </a:r>
          </a:p>
          <a:p>
            <a:pPr lvl="0" algn="l" rtl="0">
              <a:lnSpc>
                <a:spcPct val="100000"/>
              </a:lnSpc>
              <a:spcBef>
                <a:spcPts val="0"/>
              </a:spcBef>
              <a:spcAft>
                <a:spcPts val="0"/>
              </a:spcAft>
              <a:buSzPts val="1800"/>
              <a:buFont typeface="Wingdings" panose="05000000000000000000" pitchFamily="2" charset="2"/>
              <a:buChar char="§"/>
            </a:pPr>
            <a:endParaRPr lang="en-US" sz="1500" b="1" dirty="0">
              <a:latin typeface="+mj-lt"/>
            </a:endParaRPr>
          </a:p>
          <a:p>
            <a:pPr lvl="0" algn="l" rtl="0">
              <a:lnSpc>
                <a:spcPct val="100000"/>
              </a:lnSpc>
              <a:spcBef>
                <a:spcPts val="0"/>
              </a:spcBef>
              <a:spcAft>
                <a:spcPts val="0"/>
              </a:spcAft>
              <a:buSzPts val="1800"/>
              <a:buFont typeface="Wingdings" panose="05000000000000000000" pitchFamily="2" charset="2"/>
              <a:buChar char="§"/>
            </a:pPr>
            <a:r>
              <a:rPr lang="en-US" sz="1500" b="1" dirty="0">
                <a:latin typeface="+mj-lt"/>
              </a:rPr>
              <a:t>Company is a bicycle manufacturing firm with six (6) brands of products and has five (5) Segments located across five (5) countries.</a:t>
            </a:r>
          </a:p>
          <a:p>
            <a:pPr lvl="0" algn="l" rtl="0">
              <a:lnSpc>
                <a:spcPct val="100000"/>
              </a:lnSpc>
              <a:spcBef>
                <a:spcPts val="0"/>
              </a:spcBef>
              <a:spcAft>
                <a:spcPts val="0"/>
              </a:spcAft>
              <a:buSzPts val="1800"/>
              <a:buFont typeface="Wingdings" panose="05000000000000000000" pitchFamily="2" charset="2"/>
              <a:buChar char="§"/>
            </a:pPr>
            <a:endParaRPr lang="en-US" sz="1500" b="1" dirty="0">
              <a:latin typeface="+mj-lt"/>
            </a:endParaRPr>
          </a:p>
          <a:p>
            <a:pPr lvl="0" algn="l" rtl="0">
              <a:lnSpc>
                <a:spcPct val="100000"/>
              </a:lnSpc>
              <a:spcBef>
                <a:spcPts val="0"/>
              </a:spcBef>
              <a:spcAft>
                <a:spcPts val="0"/>
              </a:spcAft>
              <a:buSzPts val="1800"/>
              <a:buFont typeface="Wingdings" panose="05000000000000000000" pitchFamily="2" charset="2"/>
              <a:buChar char="§"/>
            </a:pPr>
            <a:r>
              <a:rPr lang="en-US" sz="1500" b="1" dirty="0">
                <a:latin typeface="+mj-lt"/>
              </a:rPr>
              <a:t>The 6 product are: Carretera, Montana, Paseo, Velo, VTT, Amarilla.</a:t>
            </a:r>
          </a:p>
          <a:p>
            <a:pPr lvl="0" algn="l" rtl="0">
              <a:lnSpc>
                <a:spcPct val="100000"/>
              </a:lnSpc>
              <a:spcBef>
                <a:spcPts val="0"/>
              </a:spcBef>
              <a:spcAft>
                <a:spcPts val="0"/>
              </a:spcAft>
              <a:buSzPts val="1800"/>
              <a:buFont typeface="Wingdings" panose="05000000000000000000" pitchFamily="2" charset="2"/>
              <a:buChar char="§"/>
            </a:pPr>
            <a:endParaRPr lang="en-US" sz="1500" b="1" dirty="0">
              <a:latin typeface="+mj-lt"/>
            </a:endParaRPr>
          </a:p>
          <a:p>
            <a:pPr lvl="0" algn="l" rtl="0">
              <a:lnSpc>
                <a:spcPct val="100000"/>
              </a:lnSpc>
              <a:spcBef>
                <a:spcPts val="0"/>
              </a:spcBef>
              <a:spcAft>
                <a:spcPts val="0"/>
              </a:spcAft>
              <a:buSzPts val="1800"/>
              <a:buFont typeface="Wingdings" panose="05000000000000000000" pitchFamily="2" charset="2"/>
              <a:buChar char="§"/>
            </a:pPr>
            <a:r>
              <a:rPr lang="en-US" sz="1500" b="1" dirty="0">
                <a:latin typeface="+mj-lt"/>
              </a:rPr>
              <a:t>The 5 segments are Government, Midmarket, Channel Partners, Small Business and Enterprise. </a:t>
            </a:r>
          </a:p>
          <a:p>
            <a:pPr lvl="0" algn="l" rtl="0">
              <a:lnSpc>
                <a:spcPct val="100000"/>
              </a:lnSpc>
              <a:spcBef>
                <a:spcPts val="0"/>
              </a:spcBef>
              <a:spcAft>
                <a:spcPts val="0"/>
              </a:spcAft>
              <a:buSzPts val="1800"/>
              <a:buFont typeface="Wingdings" panose="05000000000000000000" pitchFamily="2" charset="2"/>
              <a:buChar char="§"/>
            </a:pPr>
            <a:endParaRPr lang="en-US" sz="1500" b="1" dirty="0">
              <a:latin typeface="+mj-lt"/>
            </a:endParaRPr>
          </a:p>
          <a:p>
            <a:pPr lvl="0" algn="l" rtl="0">
              <a:lnSpc>
                <a:spcPct val="100000"/>
              </a:lnSpc>
              <a:spcBef>
                <a:spcPts val="0"/>
              </a:spcBef>
              <a:spcAft>
                <a:spcPts val="0"/>
              </a:spcAft>
              <a:buSzPts val="1800"/>
              <a:buFont typeface="Wingdings" panose="05000000000000000000" pitchFamily="2" charset="2"/>
              <a:buChar char="§"/>
            </a:pPr>
            <a:r>
              <a:rPr lang="en-US" sz="1500" b="1" dirty="0">
                <a:latin typeface="+mj-lt"/>
              </a:rPr>
              <a:t>This business operates in 5 different countries such as Canada, Germany, France, the United States of America and Mexico.</a:t>
            </a:r>
          </a:p>
          <a:p>
            <a:pPr lvl="0" algn="l" rtl="0">
              <a:lnSpc>
                <a:spcPct val="100000"/>
              </a:lnSpc>
              <a:spcBef>
                <a:spcPts val="0"/>
              </a:spcBef>
              <a:spcAft>
                <a:spcPts val="0"/>
              </a:spcAft>
              <a:buSzPts val="1800"/>
              <a:buFont typeface="Wingdings" panose="05000000000000000000" pitchFamily="2" charset="2"/>
              <a:buChar char="§"/>
            </a:pPr>
            <a:endParaRPr lang="en-US" sz="1500" b="1" dirty="0">
              <a:latin typeface="+mj-lt"/>
              <a:ea typeface="Montserrat"/>
              <a:cs typeface="Montserrat"/>
              <a:sym typeface="Montserrat"/>
            </a:endParaRPr>
          </a:p>
          <a:p>
            <a:pPr lvl="0" algn="l" rtl="0">
              <a:lnSpc>
                <a:spcPct val="100000"/>
              </a:lnSpc>
              <a:spcBef>
                <a:spcPts val="0"/>
              </a:spcBef>
              <a:spcAft>
                <a:spcPts val="0"/>
              </a:spcAft>
              <a:buSzPts val="1800"/>
              <a:buFont typeface="Wingdings" panose="05000000000000000000" pitchFamily="2" charset="2"/>
              <a:buChar char="§"/>
            </a:pPr>
            <a:r>
              <a:rPr lang="en-US" sz="1500" b="1" dirty="0">
                <a:latin typeface="+mj-lt"/>
                <a:ea typeface="Montserrat"/>
                <a:cs typeface="Montserrat"/>
                <a:sym typeface="Montserrat"/>
              </a:rPr>
              <a:t>This data has 16 columns and 700 rows.</a:t>
            </a:r>
            <a:endParaRPr lang="en" sz="1500" b="1" dirty="0">
              <a:latin typeface="+mj-lt"/>
              <a:ea typeface="Montserrat"/>
              <a:cs typeface="Montserrat"/>
              <a:sym typeface="Montserrat"/>
            </a:endParaRPr>
          </a:p>
          <a:p>
            <a:pPr lvl="0" algn="l" rtl="0">
              <a:lnSpc>
                <a:spcPct val="100000"/>
              </a:lnSpc>
              <a:spcBef>
                <a:spcPts val="0"/>
              </a:spcBef>
              <a:spcAft>
                <a:spcPts val="0"/>
              </a:spcAft>
              <a:buSzPts val="1800"/>
              <a:buFont typeface="Courier New" panose="02070309020205020404" pitchFamily="49" charset="0"/>
              <a:buChar char="o"/>
            </a:pPr>
            <a:endParaRPr lang="en" dirty="0">
              <a:latin typeface="Montserrat"/>
              <a:ea typeface="Montserrat"/>
              <a:cs typeface="Montserrat"/>
              <a:sym typeface="Montserrat"/>
            </a:endParaRPr>
          </a:p>
          <a:p>
            <a:pPr marL="114300" lvl="0" indent="0" algn="l" rtl="0">
              <a:lnSpc>
                <a:spcPct val="100000"/>
              </a:lnSpc>
              <a:spcBef>
                <a:spcPts val="0"/>
              </a:spcBef>
              <a:spcAft>
                <a:spcPts val="0"/>
              </a:spcAft>
              <a:buSzPts val="1800"/>
              <a:buNone/>
            </a:pPr>
            <a:endParaRPr lang="en" dirty="0">
              <a:latin typeface="Montserrat"/>
              <a:ea typeface="Montserrat"/>
              <a:cs typeface="Montserrat"/>
              <a:sym typeface="Montserrat"/>
            </a:endParaRPr>
          </a:p>
          <a:p>
            <a:pPr marL="457200" lvl="0" indent="0" algn="l" rtl="0">
              <a:lnSpc>
                <a:spcPct val="100000"/>
              </a:lnSpc>
              <a:spcBef>
                <a:spcPts val="0"/>
              </a:spcBef>
              <a:spcAft>
                <a:spcPts val="0"/>
              </a:spcAft>
              <a:buNone/>
            </a:pPr>
            <a:endParaRPr dirty="0">
              <a:latin typeface="Montserrat"/>
              <a:ea typeface="Montserrat"/>
              <a:cs typeface="Montserrat"/>
              <a:sym typeface="Montserrat"/>
            </a:endParaRPr>
          </a:p>
          <a:p>
            <a:pPr marL="457200" lvl="0" indent="0" algn="l" rtl="0">
              <a:lnSpc>
                <a:spcPct val="100000"/>
              </a:lnSpc>
              <a:spcBef>
                <a:spcPts val="0"/>
              </a:spcBef>
              <a:spcAft>
                <a:spcPts val="0"/>
              </a:spcAft>
              <a:buNone/>
            </a:pPr>
            <a:endParaRPr dirty="0">
              <a:latin typeface="Montserrat"/>
              <a:ea typeface="Montserrat"/>
              <a:cs typeface="Montserrat"/>
              <a:sym typeface="Montserrat"/>
            </a:endParaRPr>
          </a:p>
        </p:txBody>
      </p:sp>
      <p:pic>
        <p:nvPicPr>
          <p:cNvPr id="3" name="Picture 2">
            <a:extLst>
              <a:ext uri="{FF2B5EF4-FFF2-40B4-BE49-F238E27FC236}">
                <a16:creationId xmlns:a16="http://schemas.microsoft.com/office/drawing/2014/main" id="{B0FCE159-972D-7762-EC33-18299950DCEC}"/>
              </a:ext>
            </a:extLst>
          </p:cNvPr>
          <p:cNvPicPr>
            <a:picLocks noChangeAspect="1"/>
          </p:cNvPicPr>
          <p:nvPr/>
        </p:nvPicPr>
        <p:blipFill rotWithShape="1">
          <a:blip r:embed="rId3"/>
          <a:srcRect l="63333" t="35845" r="14309" b="38138"/>
          <a:stretch/>
        </p:blipFill>
        <p:spPr>
          <a:xfrm>
            <a:off x="6624091" y="2188621"/>
            <a:ext cx="2044390" cy="1338147"/>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0"/>
          <p:cNvSpPr txBox="1">
            <a:spLocks noGrp="1"/>
          </p:cNvSpPr>
          <p:nvPr>
            <p:ph type="title"/>
          </p:nvPr>
        </p:nvSpPr>
        <p:spPr>
          <a:xfrm>
            <a:off x="311700" y="192350"/>
            <a:ext cx="8520600" cy="8010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1800" b="1" dirty="0">
                <a:solidFill>
                  <a:schemeClr val="tx1">
                    <a:lumMod val="50000"/>
                  </a:schemeClr>
                </a:solidFill>
                <a:latin typeface="Montserrat"/>
                <a:ea typeface="Montserrat"/>
                <a:cs typeface="Montserrat"/>
                <a:sym typeface="Montserrat"/>
              </a:rPr>
              <a:t>Endnotes</a:t>
            </a:r>
            <a:endParaRPr sz="1800" b="1" dirty="0">
              <a:solidFill>
                <a:schemeClr val="tx1">
                  <a:lumMod val="50000"/>
                </a:schemeClr>
              </a:solidFill>
              <a:latin typeface="Montserrat"/>
              <a:ea typeface="Montserrat"/>
              <a:cs typeface="Montserrat"/>
              <a:sym typeface="Montserrat"/>
            </a:endParaRPr>
          </a:p>
        </p:txBody>
      </p:sp>
      <p:sp>
        <p:nvSpPr>
          <p:cNvPr id="172" name="Google Shape;172;p30"/>
          <p:cNvSpPr txBox="1"/>
          <p:nvPr/>
        </p:nvSpPr>
        <p:spPr>
          <a:xfrm>
            <a:off x="311700" y="993350"/>
            <a:ext cx="844980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Montserrat"/>
                <a:ea typeface="Montserrat"/>
                <a:cs typeface="Montserrat"/>
                <a:sym typeface="Montserrat"/>
              </a:rPr>
              <a:t>Reference Links:- </a:t>
            </a:r>
            <a:endParaRPr b="1" dirty="0">
              <a:latin typeface="Montserrat"/>
              <a:ea typeface="Montserrat"/>
              <a:cs typeface="Montserrat"/>
              <a:sym typeface="Montserrat"/>
            </a:endParaRPr>
          </a:p>
          <a:p>
            <a:pPr marL="0" lvl="0" indent="0" algn="l" rtl="0">
              <a:spcBef>
                <a:spcPts val="0"/>
              </a:spcBef>
              <a:spcAft>
                <a:spcPts val="0"/>
              </a:spcAft>
              <a:buNone/>
            </a:pPr>
            <a:endParaRPr b="1"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Excel File link:</a:t>
            </a:r>
            <a:r>
              <a:rPr lang="en-IN" dirty="0">
                <a:latin typeface="Montserrat"/>
                <a:ea typeface="Montserrat"/>
                <a:cs typeface="Montserrat"/>
                <a:sym typeface="Montserrat"/>
                <a:hlinkClick r:id="rId3"/>
              </a:rPr>
              <a:t>    CLICK HERE</a:t>
            </a:r>
            <a:endParaRPr lang="en-IN"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endParaRPr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Power BI File link:   </a:t>
            </a:r>
            <a:r>
              <a:rPr lang="en-IN" dirty="0">
                <a:latin typeface="Montserrat"/>
                <a:ea typeface="Montserrat"/>
                <a:cs typeface="Montserrat"/>
                <a:sym typeface="Montserrat"/>
                <a:hlinkClick r:id="rId4"/>
              </a:rPr>
              <a:t>CLICK HERE</a:t>
            </a:r>
            <a:endParaRPr lang="en-IN" dirty="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1700" y="100850"/>
            <a:ext cx="8520600" cy="5673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4200"/>
              <a:buNone/>
            </a:pPr>
            <a:r>
              <a:rPr lang="en" sz="1800" b="1" dirty="0">
                <a:solidFill>
                  <a:schemeClr val="tx1">
                    <a:lumMod val="50000"/>
                  </a:schemeClr>
                </a:solidFill>
                <a:latin typeface="Montserrat"/>
                <a:ea typeface="Montserrat"/>
                <a:cs typeface="Montserrat"/>
                <a:sym typeface="Montserrat"/>
              </a:rPr>
              <a:t>Data Exploration</a:t>
            </a:r>
            <a:endParaRPr sz="1800" b="1" dirty="0">
              <a:solidFill>
                <a:schemeClr val="tx1">
                  <a:lumMod val="50000"/>
                </a:schemeClr>
              </a:solidFill>
              <a:latin typeface="Montserrat"/>
              <a:ea typeface="Montserrat"/>
              <a:cs typeface="Montserrat"/>
              <a:sym typeface="Montserrat"/>
            </a:endParaRPr>
          </a:p>
        </p:txBody>
      </p:sp>
      <p:sp>
        <p:nvSpPr>
          <p:cNvPr id="87" name="Google Shape;87;p18"/>
          <p:cNvSpPr txBox="1">
            <a:spLocks noGrp="1"/>
          </p:cNvSpPr>
          <p:nvPr>
            <p:ph type="body" idx="1"/>
          </p:nvPr>
        </p:nvSpPr>
        <p:spPr>
          <a:xfrm>
            <a:off x="311700" y="832624"/>
            <a:ext cx="2773471" cy="4010701"/>
          </a:xfrm>
          <a:prstGeom prst="rect">
            <a:avLst/>
          </a:prstGeom>
          <a:noFill/>
          <a:ln>
            <a:noFill/>
          </a:ln>
        </p:spPr>
        <p:txBody>
          <a:bodyPr spcFirstLastPara="1" wrap="square" lIns="91425" tIns="91425" rIns="91425" bIns="91425" anchor="t" anchorCtr="0">
            <a:normAutofit/>
          </a:bodyPr>
          <a:lstStyle/>
          <a:p>
            <a:pPr marL="457200" lvl="0" indent="0" algn="l" rtl="0">
              <a:lnSpc>
                <a:spcPct val="100000"/>
              </a:lnSpc>
              <a:spcBef>
                <a:spcPts val="0"/>
              </a:spcBef>
              <a:spcAft>
                <a:spcPts val="0"/>
              </a:spcAft>
              <a:buNone/>
            </a:pPr>
            <a:endParaRPr dirty="0">
              <a:latin typeface="Montserrat"/>
              <a:ea typeface="Montserrat"/>
              <a:cs typeface="Montserrat"/>
              <a:sym typeface="Montserrat"/>
            </a:endParaRPr>
          </a:p>
          <a:p>
            <a:pPr marL="457200" lvl="0" indent="0" algn="l" rtl="0">
              <a:lnSpc>
                <a:spcPct val="100000"/>
              </a:lnSpc>
              <a:spcBef>
                <a:spcPts val="0"/>
              </a:spcBef>
              <a:spcAft>
                <a:spcPts val="0"/>
              </a:spcAft>
              <a:buNone/>
            </a:pPr>
            <a:endParaRPr dirty="0">
              <a:latin typeface="Montserrat"/>
              <a:ea typeface="Montserrat"/>
              <a:cs typeface="Montserrat"/>
              <a:sym typeface="Montserrat"/>
            </a:endParaRPr>
          </a:p>
        </p:txBody>
      </p:sp>
      <p:pic>
        <p:nvPicPr>
          <p:cNvPr id="5" name="Picture 4">
            <a:extLst>
              <a:ext uri="{FF2B5EF4-FFF2-40B4-BE49-F238E27FC236}">
                <a16:creationId xmlns:a16="http://schemas.microsoft.com/office/drawing/2014/main" id="{3D91ED0E-BAF4-C46D-CEBB-9197A6B5610A}"/>
              </a:ext>
            </a:extLst>
          </p:cNvPr>
          <p:cNvPicPr>
            <a:picLocks noChangeAspect="1"/>
          </p:cNvPicPr>
          <p:nvPr/>
        </p:nvPicPr>
        <p:blipFill rotWithShape="1">
          <a:blip r:embed="rId3"/>
          <a:srcRect b="7353"/>
          <a:stretch/>
        </p:blipFill>
        <p:spPr>
          <a:xfrm>
            <a:off x="382592" y="1628078"/>
            <a:ext cx="8378816" cy="3414571"/>
          </a:xfrm>
          <a:prstGeom prst="rect">
            <a:avLst/>
          </a:prstGeom>
          <a:ln>
            <a:noFill/>
          </a:ln>
          <a:effectLst>
            <a:outerShdw blurRad="292100" dist="139700" dir="2700000" algn="tl" rotWithShape="0">
              <a:srgbClr val="333333">
                <a:alpha val="65000"/>
              </a:srgbClr>
            </a:outerShdw>
          </a:effectLst>
        </p:spPr>
      </p:pic>
      <p:sp>
        <p:nvSpPr>
          <p:cNvPr id="16" name="TextBox 15">
            <a:extLst>
              <a:ext uri="{FF2B5EF4-FFF2-40B4-BE49-F238E27FC236}">
                <a16:creationId xmlns:a16="http://schemas.microsoft.com/office/drawing/2014/main" id="{0399E8D7-AB69-A0A5-F357-01AF156E6020}"/>
              </a:ext>
            </a:extLst>
          </p:cNvPr>
          <p:cNvSpPr txBox="1"/>
          <p:nvPr/>
        </p:nvSpPr>
        <p:spPr>
          <a:xfrm>
            <a:off x="193286" y="906966"/>
            <a:ext cx="8824334" cy="646771"/>
          </a:xfrm>
          <a:prstGeom prst="rect">
            <a:avLst/>
          </a:prstGeom>
          <a:noFill/>
        </p:spPr>
        <p:txBody>
          <a:bodyPr wrap="square" rtlCol="0">
            <a:spAutoFit/>
          </a:bodyPr>
          <a:lstStyle/>
          <a:p>
            <a:r>
              <a:rPr lang="en-US" sz="1200" b="1" dirty="0"/>
              <a:t>I performed data cleaning techniques such as eliminating dash values, applying currency format, removing duplicates, and sorting the dataset. These steps improved data quality, consistency, and made it easier to analyze and identify patterns. The data cleansing process enhanced the effectiveness of analysis and generated valuable insights.</a:t>
            </a:r>
            <a:endParaRPr lang="en-IN" sz="12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166733" y="152367"/>
            <a:ext cx="8520600" cy="5169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4200"/>
              <a:buNone/>
            </a:pPr>
            <a:r>
              <a:rPr lang="en" sz="1800" b="1" dirty="0">
                <a:solidFill>
                  <a:schemeClr val="tx1">
                    <a:lumMod val="50000"/>
                  </a:schemeClr>
                </a:solidFill>
                <a:latin typeface="Montserrat"/>
                <a:ea typeface="Montserrat"/>
                <a:cs typeface="Montserrat"/>
                <a:sym typeface="Montserrat"/>
              </a:rPr>
              <a:t>Statistical Analysis using Excel</a:t>
            </a:r>
            <a:endParaRPr sz="1800" b="1" dirty="0">
              <a:solidFill>
                <a:schemeClr val="tx1">
                  <a:lumMod val="50000"/>
                </a:schemeClr>
              </a:solidFill>
              <a:latin typeface="Montserrat"/>
              <a:ea typeface="Montserrat"/>
              <a:cs typeface="Montserrat"/>
              <a:sym typeface="Montserrat"/>
            </a:endParaRPr>
          </a:p>
        </p:txBody>
      </p:sp>
      <p:sp>
        <p:nvSpPr>
          <p:cNvPr id="94" name="Google Shape;94;p19"/>
          <p:cNvSpPr txBox="1">
            <a:spLocks noGrp="1"/>
          </p:cNvSpPr>
          <p:nvPr>
            <p:ph type="body" idx="1"/>
          </p:nvPr>
        </p:nvSpPr>
        <p:spPr>
          <a:xfrm>
            <a:off x="311700" y="1122000"/>
            <a:ext cx="8520600" cy="3746700"/>
          </a:xfrm>
          <a:prstGeom prst="rect">
            <a:avLst/>
          </a:prstGeom>
          <a:noFill/>
          <a:ln>
            <a:noFill/>
          </a:ln>
        </p:spPr>
        <p:txBody>
          <a:bodyPr spcFirstLastPara="1" wrap="square" lIns="91425" tIns="91425" rIns="91425" bIns="91425" anchor="t" anchorCtr="0">
            <a:normAutofit/>
          </a:bodyPr>
          <a:lstStyle/>
          <a:p>
            <a:pPr marL="457200" lvl="0" indent="0" algn="l" rtl="0">
              <a:spcBef>
                <a:spcPts val="0"/>
              </a:spcBef>
              <a:spcAft>
                <a:spcPts val="0"/>
              </a:spcAft>
              <a:buNone/>
            </a:pPr>
            <a:endParaRPr dirty="0">
              <a:latin typeface="Montserrat"/>
              <a:ea typeface="Montserrat"/>
              <a:cs typeface="Montserrat"/>
              <a:sym typeface="Montserrat"/>
            </a:endParaRPr>
          </a:p>
          <a:p>
            <a:pPr marL="0" lvl="0" indent="0" algn="l" rtl="0">
              <a:lnSpc>
                <a:spcPct val="100000"/>
              </a:lnSpc>
              <a:spcBef>
                <a:spcPts val="0"/>
              </a:spcBef>
              <a:spcAft>
                <a:spcPts val="0"/>
              </a:spcAft>
              <a:buSzPts val="1800"/>
              <a:buNone/>
            </a:pPr>
            <a:endParaRPr sz="1600" dirty="0">
              <a:latin typeface="Montserrat"/>
              <a:ea typeface="Montserrat"/>
              <a:cs typeface="Montserrat"/>
              <a:sym typeface="Montserrat"/>
            </a:endParaRPr>
          </a:p>
        </p:txBody>
      </p:sp>
      <p:pic>
        <p:nvPicPr>
          <p:cNvPr id="3" name="Picture 2">
            <a:extLst>
              <a:ext uri="{FF2B5EF4-FFF2-40B4-BE49-F238E27FC236}">
                <a16:creationId xmlns:a16="http://schemas.microsoft.com/office/drawing/2014/main" id="{285A0864-62F2-62B9-195E-206CA6782859}"/>
              </a:ext>
            </a:extLst>
          </p:cNvPr>
          <p:cNvPicPr>
            <a:picLocks noChangeAspect="1"/>
          </p:cNvPicPr>
          <p:nvPr/>
        </p:nvPicPr>
        <p:blipFill rotWithShape="1">
          <a:blip r:embed="rId3"/>
          <a:srcRect l="14796" t="30352" r="46424" b="36404"/>
          <a:stretch/>
        </p:blipFill>
        <p:spPr>
          <a:xfrm>
            <a:off x="1070517" y="1256371"/>
            <a:ext cx="6713033" cy="3232467"/>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267096" y="206793"/>
            <a:ext cx="8520600" cy="43211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4200"/>
              <a:buNone/>
            </a:pPr>
            <a:r>
              <a:rPr lang="en" sz="1800" b="1" dirty="0">
                <a:solidFill>
                  <a:schemeClr val="tx1">
                    <a:lumMod val="50000"/>
                  </a:schemeClr>
                </a:solidFill>
                <a:latin typeface="Montserrat"/>
                <a:ea typeface="Montserrat"/>
                <a:cs typeface="Montserrat"/>
                <a:sym typeface="Montserrat"/>
              </a:rPr>
              <a:t>Graphical Analysis using Excel</a:t>
            </a:r>
            <a:endParaRPr sz="1800" b="1" dirty="0">
              <a:solidFill>
                <a:schemeClr val="tx1">
                  <a:lumMod val="50000"/>
                </a:schemeClr>
              </a:solidFill>
              <a:latin typeface="Montserrat"/>
              <a:ea typeface="Montserrat"/>
              <a:cs typeface="Montserrat"/>
              <a:sym typeface="Montserrat"/>
            </a:endParaRPr>
          </a:p>
        </p:txBody>
      </p:sp>
      <p:sp>
        <p:nvSpPr>
          <p:cNvPr id="101" name="Google Shape;101;p20"/>
          <p:cNvSpPr txBox="1">
            <a:spLocks noGrp="1"/>
          </p:cNvSpPr>
          <p:nvPr>
            <p:ph type="body" idx="1"/>
          </p:nvPr>
        </p:nvSpPr>
        <p:spPr>
          <a:xfrm>
            <a:off x="126381" y="832025"/>
            <a:ext cx="8802030" cy="818355"/>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spcBef>
                <a:spcPts val="0"/>
              </a:spcBef>
              <a:spcAft>
                <a:spcPts val="0"/>
              </a:spcAft>
              <a:buSzPts val="1800"/>
              <a:buNone/>
            </a:pPr>
            <a:r>
              <a:rPr lang="en-US" sz="5600" b="1" i="0" dirty="0">
                <a:solidFill>
                  <a:schemeClr val="tx2">
                    <a:lumMod val="10000"/>
                  </a:schemeClr>
                </a:solidFill>
                <a:effectLst/>
                <a:latin typeface="Söhne"/>
              </a:rPr>
              <a:t>I have created an interactive and visually appealing dashboard in Excel by incorporating six pivot tables along with three column charts, two bar charts, and a line chart. To enhance the user experience and facilitate data exploration, I have included three slicers for easy filtering and a better understanding of the data.</a:t>
            </a:r>
            <a:endParaRPr sz="5600" b="1" dirty="0">
              <a:solidFill>
                <a:schemeClr val="tx2">
                  <a:lumMod val="10000"/>
                </a:schemeClr>
              </a:solidFill>
              <a:latin typeface="Montserrat"/>
              <a:ea typeface="Montserrat"/>
              <a:cs typeface="Montserrat"/>
              <a:sym typeface="Montserrat"/>
            </a:endParaRPr>
          </a:p>
          <a:p>
            <a:pPr marL="0" lvl="0" indent="0" algn="l" rtl="0">
              <a:lnSpc>
                <a:spcPct val="100000"/>
              </a:lnSpc>
              <a:spcBef>
                <a:spcPts val="0"/>
              </a:spcBef>
              <a:spcAft>
                <a:spcPts val="0"/>
              </a:spcAft>
              <a:buSzPts val="1800"/>
              <a:buNone/>
            </a:pPr>
            <a:endParaRPr dirty="0">
              <a:latin typeface="Montserrat"/>
              <a:ea typeface="Montserrat"/>
              <a:cs typeface="Montserrat"/>
              <a:sym typeface="Montserrat"/>
            </a:endParaRPr>
          </a:p>
        </p:txBody>
      </p:sp>
      <p:pic>
        <p:nvPicPr>
          <p:cNvPr id="8" name="Picture 7">
            <a:extLst>
              <a:ext uri="{FF2B5EF4-FFF2-40B4-BE49-F238E27FC236}">
                <a16:creationId xmlns:a16="http://schemas.microsoft.com/office/drawing/2014/main" id="{B18F102F-0374-88EB-0AF0-675C9352EE6E}"/>
              </a:ext>
            </a:extLst>
          </p:cNvPr>
          <p:cNvPicPr>
            <a:picLocks noChangeAspect="1"/>
          </p:cNvPicPr>
          <p:nvPr/>
        </p:nvPicPr>
        <p:blipFill rotWithShape="1">
          <a:blip r:embed="rId3"/>
          <a:srcRect l="-143" t="9251" r="3149" b="4599"/>
          <a:stretch/>
        </p:blipFill>
        <p:spPr>
          <a:xfrm>
            <a:off x="531541" y="1650380"/>
            <a:ext cx="8017727" cy="3388945"/>
          </a:xfrm>
          <a:prstGeom prst="rect">
            <a:avLst/>
          </a:prstGeom>
        </p:spPr>
      </p:pic>
    </p:spTree>
    <p:extLst>
      <p:ext uri="{BB962C8B-B14F-4D97-AF65-F5344CB8AC3E}">
        <p14:creationId xmlns:p14="http://schemas.microsoft.com/office/powerpoint/2010/main" val="3138710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00816" y="208235"/>
            <a:ext cx="8520600" cy="8010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4200"/>
              <a:buNone/>
            </a:pPr>
            <a:r>
              <a:rPr lang="en" sz="1800" b="1" dirty="0">
                <a:solidFill>
                  <a:schemeClr val="tx1">
                    <a:lumMod val="50000"/>
                  </a:schemeClr>
                </a:solidFill>
                <a:latin typeface="Montserrat"/>
                <a:ea typeface="Montserrat"/>
                <a:cs typeface="Montserrat"/>
                <a:sym typeface="Montserrat"/>
              </a:rPr>
              <a:t>Graphical Analysis using Excel</a:t>
            </a:r>
            <a:endParaRPr sz="1800" b="1" dirty="0">
              <a:solidFill>
                <a:schemeClr val="tx1">
                  <a:lumMod val="50000"/>
                </a:schemeClr>
              </a:solidFill>
              <a:latin typeface="Montserrat"/>
              <a:ea typeface="Montserrat"/>
              <a:cs typeface="Montserrat"/>
              <a:sym typeface="Montserrat"/>
            </a:endParaRPr>
          </a:p>
        </p:txBody>
      </p:sp>
      <p:pic>
        <p:nvPicPr>
          <p:cNvPr id="3" name="Picture 2">
            <a:extLst>
              <a:ext uri="{FF2B5EF4-FFF2-40B4-BE49-F238E27FC236}">
                <a16:creationId xmlns:a16="http://schemas.microsoft.com/office/drawing/2014/main" id="{68DE9525-7C20-EF28-D131-5CC0EC095BC5}"/>
              </a:ext>
            </a:extLst>
          </p:cNvPr>
          <p:cNvPicPr>
            <a:picLocks noChangeAspect="1"/>
          </p:cNvPicPr>
          <p:nvPr/>
        </p:nvPicPr>
        <p:blipFill rotWithShape="1">
          <a:blip r:embed="rId3"/>
          <a:srcRect l="15854" t="17922" r="14959" b="60686"/>
          <a:stretch/>
        </p:blipFill>
        <p:spPr>
          <a:xfrm>
            <a:off x="669073" y="1543927"/>
            <a:ext cx="7805853" cy="1200329"/>
          </a:xfrm>
          <a:prstGeom prst="rect">
            <a:avLst/>
          </a:prstGeom>
        </p:spPr>
      </p:pic>
      <p:pic>
        <p:nvPicPr>
          <p:cNvPr id="5" name="Picture 4">
            <a:extLst>
              <a:ext uri="{FF2B5EF4-FFF2-40B4-BE49-F238E27FC236}">
                <a16:creationId xmlns:a16="http://schemas.microsoft.com/office/drawing/2014/main" id="{54783267-C04F-3584-35FF-5C9360A4876A}"/>
              </a:ext>
            </a:extLst>
          </p:cNvPr>
          <p:cNvPicPr>
            <a:picLocks noChangeAspect="1"/>
          </p:cNvPicPr>
          <p:nvPr/>
        </p:nvPicPr>
        <p:blipFill rotWithShape="1">
          <a:blip r:embed="rId3"/>
          <a:srcRect l="16098" t="40470" r="45122" b="36250"/>
          <a:stretch/>
        </p:blipFill>
        <p:spPr>
          <a:xfrm>
            <a:off x="669073" y="2847278"/>
            <a:ext cx="4043642" cy="1973497"/>
          </a:xfrm>
          <a:prstGeom prst="rect">
            <a:avLst/>
          </a:prstGeom>
        </p:spPr>
      </p:pic>
      <p:sp>
        <p:nvSpPr>
          <p:cNvPr id="7" name="TextBox 6">
            <a:extLst>
              <a:ext uri="{FF2B5EF4-FFF2-40B4-BE49-F238E27FC236}">
                <a16:creationId xmlns:a16="http://schemas.microsoft.com/office/drawing/2014/main" id="{725B47A9-E55C-F31C-C5DB-0E8C9DABEEF6}"/>
              </a:ext>
            </a:extLst>
          </p:cNvPr>
          <p:cNvSpPr txBox="1"/>
          <p:nvPr/>
        </p:nvSpPr>
        <p:spPr>
          <a:xfrm>
            <a:off x="4929374" y="3278948"/>
            <a:ext cx="3627328" cy="1200329"/>
          </a:xfrm>
          <a:prstGeom prst="rect">
            <a:avLst/>
          </a:prstGeom>
          <a:noFill/>
        </p:spPr>
        <p:txBody>
          <a:bodyPr wrap="square" rtlCol="0">
            <a:spAutoFit/>
          </a:bodyPr>
          <a:lstStyle/>
          <a:p>
            <a:pPr marL="285750" indent="-285750">
              <a:buFont typeface="Wingdings" panose="05000000000000000000" pitchFamily="2" charset="2"/>
              <a:buChar char="Ø"/>
            </a:pPr>
            <a:r>
              <a:rPr lang="en-US" sz="1200" b="1" dirty="0">
                <a:solidFill>
                  <a:schemeClr val="tx2">
                    <a:lumMod val="10000"/>
                  </a:schemeClr>
                </a:solidFill>
                <a:latin typeface="+mj-lt"/>
              </a:rPr>
              <a:t>This graph on the left side shows the average number of units sold in different months.</a:t>
            </a:r>
          </a:p>
          <a:p>
            <a:pPr marL="285750" indent="-285750">
              <a:buFont typeface="Wingdings" panose="05000000000000000000" pitchFamily="2" charset="2"/>
              <a:buChar char="Ø"/>
            </a:pPr>
            <a:r>
              <a:rPr lang="en-US" sz="1200" b="1" dirty="0">
                <a:solidFill>
                  <a:schemeClr val="tx2">
                    <a:lumMod val="10000"/>
                  </a:schemeClr>
                </a:solidFill>
                <a:latin typeface="+mj-lt"/>
              </a:rPr>
              <a:t> According to the graph, the highest number of units is sold in the months of January, April, July, and November.</a:t>
            </a:r>
            <a:endParaRPr lang="en-IN" sz="1200" b="1" dirty="0">
              <a:solidFill>
                <a:schemeClr val="tx2">
                  <a:lumMod val="10000"/>
                </a:schemeClr>
              </a:solidFill>
            </a:endParaRPr>
          </a:p>
        </p:txBody>
      </p:sp>
      <p:sp>
        <p:nvSpPr>
          <p:cNvPr id="8" name="TextBox 7">
            <a:extLst>
              <a:ext uri="{FF2B5EF4-FFF2-40B4-BE49-F238E27FC236}">
                <a16:creationId xmlns:a16="http://schemas.microsoft.com/office/drawing/2014/main" id="{13095C35-D6C7-462B-8682-110A30E0F003}"/>
              </a:ext>
            </a:extLst>
          </p:cNvPr>
          <p:cNvSpPr txBox="1"/>
          <p:nvPr/>
        </p:nvSpPr>
        <p:spPr>
          <a:xfrm>
            <a:off x="322584" y="791044"/>
            <a:ext cx="8780261" cy="861774"/>
          </a:xfrm>
          <a:prstGeom prst="rect">
            <a:avLst/>
          </a:prstGeom>
          <a:noFill/>
        </p:spPr>
        <p:txBody>
          <a:bodyPr wrap="square" rtlCol="0">
            <a:spAutoFit/>
          </a:bodyPr>
          <a:lstStyle/>
          <a:p>
            <a:pPr marL="285750" indent="-285750">
              <a:buFont typeface="Wingdings" panose="05000000000000000000" pitchFamily="2" charset="2"/>
              <a:buChar char="§"/>
            </a:pPr>
            <a:r>
              <a:rPr lang="en-US" sz="1200" b="1" dirty="0">
                <a:latin typeface="+mj-lt"/>
              </a:rPr>
              <a:t>The graph below shows the sum of profit for each product in different months and years.</a:t>
            </a:r>
          </a:p>
          <a:p>
            <a:pPr marL="285750" indent="-285750">
              <a:buFont typeface="Wingdings" panose="05000000000000000000" pitchFamily="2" charset="2"/>
              <a:buChar char="§"/>
            </a:pPr>
            <a:r>
              <a:rPr lang="en-US" sz="1200" b="1" dirty="0">
                <a:latin typeface="+mj-lt"/>
              </a:rPr>
              <a:t>It is evident that October and December have the highest profit compared to other months. The organization should focus on sales during these two months to generate maximum profit.</a:t>
            </a:r>
            <a:endParaRPr lang="en-IN" sz="1200" b="1" dirty="0">
              <a:latin typeface="+mj-lt"/>
            </a:endParaRP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5" name="Picture 4">
            <a:extLst>
              <a:ext uri="{FF2B5EF4-FFF2-40B4-BE49-F238E27FC236}">
                <a16:creationId xmlns:a16="http://schemas.microsoft.com/office/drawing/2014/main" id="{85F1AF97-9B9F-75BB-A634-C73284509782}"/>
              </a:ext>
            </a:extLst>
          </p:cNvPr>
          <p:cNvPicPr>
            <a:picLocks noChangeAspect="1"/>
          </p:cNvPicPr>
          <p:nvPr/>
        </p:nvPicPr>
        <p:blipFill rotWithShape="1">
          <a:blip r:embed="rId3"/>
          <a:srcRect l="12481" t="38458" r="51183" b="27216"/>
          <a:stretch/>
        </p:blipFill>
        <p:spPr>
          <a:xfrm>
            <a:off x="1092820" y="1992351"/>
            <a:ext cx="6824546" cy="2676293"/>
          </a:xfrm>
          <a:prstGeom prst="rect">
            <a:avLst/>
          </a:prstGeom>
        </p:spPr>
      </p:pic>
      <p:sp>
        <p:nvSpPr>
          <p:cNvPr id="6" name="TextBox 5">
            <a:extLst>
              <a:ext uri="{FF2B5EF4-FFF2-40B4-BE49-F238E27FC236}">
                <a16:creationId xmlns:a16="http://schemas.microsoft.com/office/drawing/2014/main" id="{61A55A1C-5524-E808-3074-3F0211E52B54}"/>
              </a:ext>
            </a:extLst>
          </p:cNvPr>
          <p:cNvSpPr txBox="1"/>
          <p:nvPr/>
        </p:nvSpPr>
        <p:spPr>
          <a:xfrm>
            <a:off x="297366" y="921833"/>
            <a:ext cx="8311376" cy="1046440"/>
          </a:xfrm>
          <a:prstGeom prst="rect">
            <a:avLst/>
          </a:prstGeom>
          <a:noFill/>
        </p:spPr>
        <p:txBody>
          <a:bodyPr wrap="square" rtlCol="0">
            <a:spAutoFit/>
          </a:bodyPr>
          <a:lstStyle/>
          <a:p>
            <a:pPr marL="400050" lvl="0" indent="-285750" algn="l" rtl="0">
              <a:spcBef>
                <a:spcPts val="0"/>
              </a:spcBef>
              <a:spcAft>
                <a:spcPts val="0"/>
              </a:spcAft>
              <a:buSzPts val="1800"/>
              <a:buFont typeface="Wingdings" panose="05000000000000000000" pitchFamily="2" charset="2"/>
              <a:buChar char="§"/>
            </a:pPr>
            <a:r>
              <a:rPr lang="en-US" sz="1200" b="1" dirty="0">
                <a:latin typeface="+mj-lt"/>
                <a:ea typeface="Montserrat"/>
                <a:cs typeface="Montserrat"/>
                <a:sym typeface="Montserrat"/>
              </a:rPr>
              <a:t>The graph below displays the sum of sales by Country and Segment. It is evident that the government segment has the highest sales, while the Channel Partners and Midmarket segments have the lowest sales. Additionally, when examining the top two countries in terms of sales, the United States (USA) ranks first, followed by Canada in second place.</a:t>
            </a:r>
          </a:p>
          <a:p>
            <a:endParaRPr lang="en-IN" dirty="0"/>
          </a:p>
        </p:txBody>
      </p:sp>
      <p:sp>
        <p:nvSpPr>
          <p:cNvPr id="7" name="TextBox 6">
            <a:extLst>
              <a:ext uri="{FF2B5EF4-FFF2-40B4-BE49-F238E27FC236}">
                <a16:creationId xmlns:a16="http://schemas.microsoft.com/office/drawing/2014/main" id="{8559F109-9F36-9C9A-3632-DB18DC68CA3C}"/>
              </a:ext>
            </a:extLst>
          </p:cNvPr>
          <p:cNvSpPr txBox="1"/>
          <p:nvPr/>
        </p:nvSpPr>
        <p:spPr>
          <a:xfrm>
            <a:off x="163552" y="201387"/>
            <a:ext cx="6170341" cy="369332"/>
          </a:xfrm>
          <a:prstGeom prst="rect">
            <a:avLst/>
          </a:prstGeom>
          <a:noFill/>
        </p:spPr>
        <p:txBody>
          <a:bodyPr wrap="square" rtlCol="0">
            <a:spAutoFit/>
          </a:bodyPr>
          <a:lstStyle/>
          <a:p>
            <a:r>
              <a:rPr lang="en" sz="1800" b="1" dirty="0">
                <a:solidFill>
                  <a:schemeClr val="tx1">
                    <a:lumMod val="50000"/>
                  </a:schemeClr>
                </a:solidFill>
                <a:latin typeface="Montserrat"/>
                <a:ea typeface="Montserrat"/>
                <a:cs typeface="Montserrat"/>
                <a:sym typeface="Montserrat"/>
              </a:rPr>
              <a:t>Graphical Analysis using Excel</a:t>
            </a:r>
            <a:endParaRPr lang="en-IN" sz="1800" dirty="0">
              <a:solidFill>
                <a:schemeClr val="tx1">
                  <a:lumMod val="50000"/>
                </a:schemeClr>
              </a:solidFill>
            </a:endParaRPr>
          </a:p>
        </p:txBody>
      </p:sp>
    </p:spTree>
    <p:extLst>
      <p:ext uri="{BB962C8B-B14F-4D97-AF65-F5344CB8AC3E}">
        <p14:creationId xmlns:p14="http://schemas.microsoft.com/office/powerpoint/2010/main" val="2733022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13" name="Picture 12">
            <a:extLst>
              <a:ext uri="{FF2B5EF4-FFF2-40B4-BE49-F238E27FC236}">
                <a16:creationId xmlns:a16="http://schemas.microsoft.com/office/drawing/2014/main" id="{8DFCC6F9-E835-B84B-2608-62733DC2197A}"/>
              </a:ext>
            </a:extLst>
          </p:cNvPr>
          <p:cNvPicPr>
            <a:picLocks noChangeAspect="1"/>
          </p:cNvPicPr>
          <p:nvPr/>
        </p:nvPicPr>
        <p:blipFill rotWithShape="1">
          <a:blip r:embed="rId3"/>
          <a:srcRect l="44065" t="34977" r="17317" b="25854"/>
          <a:stretch/>
        </p:blipFill>
        <p:spPr>
          <a:xfrm>
            <a:off x="765717" y="1977484"/>
            <a:ext cx="7612566" cy="2639120"/>
          </a:xfrm>
          <a:prstGeom prst="rect">
            <a:avLst/>
          </a:prstGeom>
        </p:spPr>
      </p:pic>
      <p:sp>
        <p:nvSpPr>
          <p:cNvPr id="14" name="TextBox 13">
            <a:extLst>
              <a:ext uri="{FF2B5EF4-FFF2-40B4-BE49-F238E27FC236}">
                <a16:creationId xmlns:a16="http://schemas.microsoft.com/office/drawing/2014/main" id="{C2E683D4-6B3C-B210-AE6A-86302BDE9D86}"/>
              </a:ext>
            </a:extLst>
          </p:cNvPr>
          <p:cNvSpPr txBox="1"/>
          <p:nvPr/>
        </p:nvSpPr>
        <p:spPr>
          <a:xfrm>
            <a:off x="639337" y="966439"/>
            <a:ext cx="7530790" cy="646331"/>
          </a:xfrm>
          <a:prstGeom prst="rect">
            <a:avLst/>
          </a:prstGeom>
          <a:noFill/>
        </p:spPr>
        <p:txBody>
          <a:bodyPr wrap="square" rtlCol="0">
            <a:spAutoFit/>
          </a:bodyPr>
          <a:lstStyle/>
          <a:p>
            <a:pPr marL="457200" lvl="0" indent="-342900" algn="l" rtl="0">
              <a:spcBef>
                <a:spcPts val="0"/>
              </a:spcBef>
              <a:spcAft>
                <a:spcPts val="0"/>
              </a:spcAft>
              <a:buSzPts val="1800"/>
              <a:buFont typeface="Wingdings" panose="05000000000000000000" pitchFamily="2" charset="2"/>
              <a:buChar char="§"/>
            </a:pPr>
            <a:r>
              <a:rPr lang="en-US" sz="1200" b="1" dirty="0">
                <a:latin typeface="+mj-lt"/>
                <a:ea typeface="Montserrat"/>
                <a:cs typeface="Montserrat"/>
                <a:sym typeface="Montserrat"/>
              </a:rPr>
              <a:t>The graph below illustrates the sum of profit for each product in each country of sale. It is evident that Paseo demonstrates the highest profit in Canada. Additionally, Paseo exhibits strong performance across all five countries.</a:t>
            </a:r>
          </a:p>
        </p:txBody>
      </p:sp>
      <p:sp>
        <p:nvSpPr>
          <p:cNvPr id="15" name="TextBox 14">
            <a:extLst>
              <a:ext uri="{FF2B5EF4-FFF2-40B4-BE49-F238E27FC236}">
                <a16:creationId xmlns:a16="http://schemas.microsoft.com/office/drawing/2014/main" id="{B9A431BA-7B69-B5D2-D9D7-8EC59E2BC4AF}"/>
              </a:ext>
            </a:extLst>
          </p:cNvPr>
          <p:cNvSpPr txBox="1"/>
          <p:nvPr/>
        </p:nvSpPr>
        <p:spPr>
          <a:xfrm>
            <a:off x="237893" y="230084"/>
            <a:ext cx="6170341" cy="369332"/>
          </a:xfrm>
          <a:prstGeom prst="rect">
            <a:avLst/>
          </a:prstGeom>
          <a:noFill/>
        </p:spPr>
        <p:txBody>
          <a:bodyPr wrap="square" rtlCol="0">
            <a:spAutoFit/>
          </a:bodyPr>
          <a:lstStyle/>
          <a:p>
            <a:r>
              <a:rPr lang="en" sz="1800" b="1" dirty="0">
                <a:solidFill>
                  <a:schemeClr val="tx1">
                    <a:lumMod val="50000"/>
                  </a:schemeClr>
                </a:solidFill>
                <a:latin typeface="Montserrat"/>
                <a:ea typeface="Montserrat"/>
                <a:cs typeface="Montserrat"/>
                <a:sym typeface="Montserrat"/>
              </a:rPr>
              <a:t>Graphical Analysis using Excel</a:t>
            </a:r>
            <a:endParaRPr lang="en-IN" sz="1800" dirty="0">
              <a:solidFill>
                <a:schemeClr val="tx1">
                  <a:lumMod val="50000"/>
                </a:schemeClr>
              </a:solidFill>
            </a:endParaRPr>
          </a:p>
        </p:txBody>
      </p:sp>
    </p:spTree>
    <p:extLst>
      <p:ext uri="{BB962C8B-B14F-4D97-AF65-F5344CB8AC3E}">
        <p14:creationId xmlns:p14="http://schemas.microsoft.com/office/powerpoint/2010/main" val="133590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3" name="Picture 2">
            <a:extLst>
              <a:ext uri="{FF2B5EF4-FFF2-40B4-BE49-F238E27FC236}">
                <a16:creationId xmlns:a16="http://schemas.microsoft.com/office/drawing/2014/main" id="{B5AB3727-7AEC-7FD5-ED59-B6FDE86D8A22}"/>
              </a:ext>
            </a:extLst>
          </p:cNvPr>
          <p:cNvPicPr>
            <a:picLocks noChangeAspect="1"/>
          </p:cNvPicPr>
          <p:nvPr/>
        </p:nvPicPr>
        <p:blipFill rotWithShape="1">
          <a:blip r:embed="rId3"/>
          <a:srcRect l="44276" t="55451" r="22895" b="23357"/>
          <a:stretch/>
        </p:blipFill>
        <p:spPr>
          <a:xfrm>
            <a:off x="483219" y="1873405"/>
            <a:ext cx="7761249" cy="2958789"/>
          </a:xfrm>
          <a:prstGeom prst="rect">
            <a:avLst/>
          </a:prstGeom>
        </p:spPr>
      </p:pic>
      <p:sp>
        <p:nvSpPr>
          <p:cNvPr id="5" name="TextBox 4">
            <a:extLst>
              <a:ext uri="{FF2B5EF4-FFF2-40B4-BE49-F238E27FC236}">
                <a16:creationId xmlns:a16="http://schemas.microsoft.com/office/drawing/2014/main" id="{B296CB1D-22B8-FF9C-BAC4-2D9C231D5A93}"/>
              </a:ext>
            </a:extLst>
          </p:cNvPr>
          <p:cNvSpPr txBox="1"/>
          <p:nvPr/>
        </p:nvSpPr>
        <p:spPr>
          <a:xfrm>
            <a:off x="483219" y="906966"/>
            <a:ext cx="7530791" cy="830997"/>
          </a:xfrm>
          <a:prstGeom prst="rect">
            <a:avLst/>
          </a:prstGeom>
          <a:noFill/>
        </p:spPr>
        <p:txBody>
          <a:bodyPr wrap="square" rtlCol="0">
            <a:spAutoFit/>
          </a:bodyPr>
          <a:lstStyle/>
          <a:p>
            <a:pPr marL="285750" indent="-285750">
              <a:buFont typeface="Wingdings" panose="05000000000000000000" pitchFamily="2" charset="2"/>
              <a:buChar char="§"/>
            </a:pPr>
            <a:r>
              <a:rPr lang="en-US" sz="1200" b="1" dirty="0"/>
              <a:t>The bar graph below illustrates the manufacturing price and sales price of the products. Notably, the Paseo brand stands out in terms of cost efficiency, as its manufacturing cost is significantly lower compared to its sales price. This advantage contributes to Paseo earning the highest profit among the brands.</a:t>
            </a:r>
            <a:endParaRPr lang="en-IN" sz="1200" b="1" dirty="0"/>
          </a:p>
        </p:txBody>
      </p:sp>
      <p:sp>
        <p:nvSpPr>
          <p:cNvPr id="6" name="TextBox 5">
            <a:extLst>
              <a:ext uri="{FF2B5EF4-FFF2-40B4-BE49-F238E27FC236}">
                <a16:creationId xmlns:a16="http://schemas.microsoft.com/office/drawing/2014/main" id="{A7A62E4B-7302-233D-9D5F-7A49EB637BDD}"/>
              </a:ext>
            </a:extLst>
          </p:cNvPr>
          <p:cNvSpPr txBox="1"/>
          <p:nvPr/>
        </p:nvSpPr>
        <p:spPr>
          <a:xfrm>
            <a:off x="230459" y="186519"/>
            <a:ext cx="6170341" cy="369332"/>
          </a:xfrm>
          <a:prstGeom prst="rect">
            <a:avLst/>
          </a:prstGeom>
          <a:noFill/>
        </p:spPr>
        <p:txBody>
          <a:bodyPr wrap="square" rtlCol="0">
            <a:spAutoFit/>
          </a:bodyPr>
          <a:lstStyle/>
          <a:p>
            <a:r>
              <a:rPr lang="en" sz="1800" b="1" dirty="0">
                <a:solidFill>
                  <a:schemeClr val="tx1">
                    <a:lumMod val="50000"/>
                  </a:schemeClr>
                </a:solidFill>
                <a:latin typeface="Montserrat"/>
                <a:ea typeface="Montserrat"/>
                <a:cs typeface="Montserrat"/>
                <a:sym typeface="Montserrat"/>
              </a:rPr>
              <a:t>Graphical Analysis using Excel</a:t>
            </a:r>
            <a:endParaRPr lang="en-IN" sz="1800" dirty="0">
              <a:solidFill>
                <a:schemeClr val="tx1">
                  <a:lumMod val="50000"/>
                </a:schemeClr>
              </a:solidFill>
            </a:endParaRPr>
          </a:p>
        </p:txBody>
      </p:sp>
    </p:spTree>
    <p:extLst>
      <p:ext uri="{BB962C8B-B14F-4D97-AF65-F5344CB8AC3E}">
        <p14:creationId xmlns:p14="http://schemas.microsoft.com/office/powerpoint/2010/main" val="131857130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3_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1489</TotalTime>
  <Words>1157</Words>
  <Application>Microsoft Office PowerPoint</Application>
  <PresentationFormat>On-screen Show (16:9)</PresentationFormat>
  <Paragraphs>105</Paragraphs>
  <Slides>20</Slides>
  <Notes>20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20</vt:i4>
      </vt:variant>
    </vt:vector>
  </HeadingPairs>
  <TitlesOfParts>
    <vt:vector size="29" baseType="lpstr">
      <vt:lpstr>Arial</vt:lpstr>
      <vt:lpstr>Arial Black</vt:lpstr>
      <vt:lpstr>Courier New</vt:lpstr>
      <vt:lpstr>Montserrat</vt:lpstr>
      <vt:lpstr>Söhne</vt:lpstr>
      <vt:lpstr>Source Code Pro</vt:lpstr>
      <vt:lpstr>Wingdings</vt:lpstr>
      <vt:lpstr>Simple Light</vt:lpstr>
      <vt:lpstr>3_Beach Day</vt:lpstr>
      <vt:lpstr>PowerPoint Presentation</vt:lpstr>
      <vt:lpstr>Data Exploration </vt:lpstr>
      <vt:lpstr>Data Exploration</vt:lpstr>
      <vt:lpstr>Statistical Analysis using Excel</vt:lpstr>
      <vt:lpstr>Graphical Analysis using Excel</vt:lpstr>
      <vt:lpstr>Graphical Analysis using Excel</vt:lpstr>
      <vt:lpstr>PowerPoint Presentation</vt:lpstr>
      <vt:lpstr>PowerPoint Presentation</vt:lpstr>
      <vt:lpstr>PowerPoint Presentation</vt:lpstr>
      <vt:lpstr>Insert the given data into the SQL server</vt:lpstr>
      <vt:lpstr>Verified the data by successfully performing a few queries</vt:lpstr>
      <vt:lpstr>PowerPoint Presentation</vt:lpstr>
      <vt:lpstr>PowerPoint Presentation</vt:lpstr>
      <vt:lpstr>Import the Data from the SQL Database into PowerBI</vt:lpstr>
      <vt:lpstr>Import the Data from the SQL Database into PowerBI</vt:lpstr>
      <vt:lpstr>PowerPoint Presentation</vt:lpstr>
      <vt:lpstr>PowerPoint Presentation</vt:lpstr>
      <vt:lpstr>PowerPoint Presentation</vt:lpstr>
      <vt:lpstr>PowerPoint Presentation</vt:lpstr>
      <vt:lpstr>Endnotes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rashi</dc:creator>
  <cp:lastModifiedBy>Rashi bhardwaj</cp:lastModifiedBy>
  <cp:revision>18</cp:revision>
  <dcterms:modified xsi:type="dcterms:W3CDTF">2023-07-11T10:38:27Z</dcterms:modified>
</cp:coreProperties>
</file>